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handoutMasterIdLst>
    <p:handoutMasterId r:id="rId19"/>
  </p:handoutMasterIdLst>
  <p:sldIdLst>
    <p:sldId id="642" r:id="rId2"/>
    <p:sldId id="644" r:id="rId3"/>
    <p:sldId id="752" r:id="rId4"/>
    <p:sldId id="753" r:id="rId5"/>
    <p:sldId id="758" r:id="rId6"/>
    <p:sldId id="750" r:id="rId7"/>
    <p:sldId id="757" r:id="rId8"/>
    <p:sldId id="774" r:id="rId9"/>
    <p:sldId id="769" r:id="rId10"/>
    <p:sldId id="768" r:id="rId11"/>
    <p:sldId id="776" r:id="rId12"/>
    <p:sldId id="777" r:id="rId13"/>
    <p:sldId id="772" r:id="rId14"/>
    <p:sldId id="778" r:id="rId15"/>
    <p:sldId id="751" r:id="rId16"/>
    <p:sldId id="779" r:id="rId17"/>
  </p:sldIdLst>
  <p:sldSz cx="12196763" cy="6858000"/>
  <p:notesSz cx="6858000" cy="9144000"/>
  <p:custDataLst>
    <p:tags r:id="rId20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2">
          <p15:clr>
            <a:srgbClr val="A4A3A4"/>
          </p15:clr>
        </p15:guide>
        <p15:guide id="2" pos="384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3399"/>
    <a:srgbClr val="66CCFF"/>
    <a:srgbClr val="00CCFF"/>
    <a:srgbClr val="F8F8F8"/>
    <a:srgbClr val="AF2019"/>
    <a:srgbClr val="BB231B"/>
    <a:srgbClr val="EA8B00"/>
    <a:srgbClr val="FFB13F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150" autoAdjust="0"/>
    <p:restoredTop sz="49635" autoAdjust="0"/>
  </p:normalViewPr>
  <p:slideViewPr>
    <p:cSldViewPr snapToObjects="1">
      <p:cViewPr varScale="1">
        <p:scale>
          <a:sx n="81" d="100"/>
          <a:sy n="81" d="100"/>
        </p:scale>
        <p:origin x="96" y="366"/>
      </p:cViewPr>
      <p:guideLst>
        <p:guide orient="horz" pos="2142"/>
        <p:guide pos="384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0776"/>
    </p:cViewPr>
  </p:sorterViewPr>
  <p:notesViewPr>
    <p:cSldViewPr snapToObjects="1">
      <p:cViewPr varScale="1">
        <p:scale>
          <a:sx n="51" d="100"/>
          <a:sy n="51" d="100"/>
        </p:scale>
        <p:origin x="-272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Arial" pitchFamily="34" charset="0"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 typeface="Arial" pitchFamily="34" charset="0"/>
              <a:buNone/>
              <a:defRPr sz="1200"/>
            </a:lvl1pPr>
          </a:lstStyle>
          <a:p>
            <a:pPr>
              <a:defRPr/>
            </a:pPr>
            <a:fld id="{9442B10E-E4E1-4CD9-8BA8-F5DE32CF33C8}" type="datetimeFigureOut">
              <a:rPr lang="zh-CN" altLang="en-US"/>
              <a:pPr>
                <a:defRPr/>
              </a:pPr>
              <a:t>2017/10/18 Wednesday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Arial" pitchFamily="34" charset="0"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buFont typeface="Arial" pitchFamily="34" charset="0"/>
              <a:buNone/>
              <a:defRPr sz="1200"/>
            </a:lvl1pPr>
          </a:lstStyle>
          <a:p>
            <a:pPr>
              <a:defRPr/>
            </a:pPr>
            <a:fld id="{6EE94A0A-659D-4CE5-A547-83478C530C7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61215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buFont typeface="Arial" pitchFamily="34" charset="0"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buFont typeface="Arial" pitchFamily="34" charset="0"/>
              <a:buNone/>
              <a:defRPr sz="1200"/>
            </a:lvl1pPr>
          </a:lstStyle>
          <a:p>
            <a:pPr>
              <a:defRPr/>
            </a:pPr>
            <a:fld id="{86883B3E-1DB7-4086-82A9-13A623F5071D}" type="datetimeFigureOut">
              <a:rPr lang="zh-CN" altLang="en-US"/>
              <a:pPr>
                <a:defRPr/>
              </a:pPr>
              <a:t>2017/10/18 Wednesday</a:t>
            </a:fld>
            <a:endParaRPr lang="en-US"/>
          </a:p>
        </p:txBody>
      </p:sp>
      <p:sp>
        <p:nvSpPr>
          <p:cNvPr id="71684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buFont typeface="Arial" pitchFamily="34" charset="0"/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buFont typeface="Arial" pitchFamily="34" charset="0"/>
              <a:buNone/>
              <a:defRPr sz="1200"/>
            </a:lvl1pPr>
          </a:lstStyle>
          <a:p>
            <a:pPr>
              <a:defRPr/>
            </a:pPr>
            <a:fld id="{D0355EB4-F1B5-4433-819A-6279106B2238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1212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72707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72708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fld id="{8B015969-3AE9-4652-A6D8-7AD997CA6DFF}" type="slidenum">
              <a:rPr lang="zh-CN" altLang="en-US" smtClean="0">
                <a:solidFill>
                  <a:srgbClr val="000000"/>
                </a:solidFill>
              </a:rPr>
              <a:pPr/>
              <a:t>1</a:t>
            </a:fld>
            <a:endParaRPr lang="en-US" altLang="zh-CN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70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73731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73732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fld id="{DEAF6BE7-C915-41F4-AB1E-19F007BD5074}" type="slidenum">
              <a:rPr lang="zh-CN" altLang="en-US" smtClean="0">
                <a:solidFill>
                  <a:srgbClr val="000000"/>
                </a:solidFill>
              </a:rPr>
              <a:pPr/>
              <a:t>2</a:t>
            </a:fld>
            <a:endParaRPr lang="en-US" altLang="zh-CN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7325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93187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93188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fld id="{E1AC4176-DAD7-45AC-8446-F0CA7563C72C}" type="slidenum">
              <a:rPr lang="zh-CN" altLang="en-US" smtClean="0">
                <a:solidFill>
                  <a:srgbClr val="000000"/>
                </a:solidFill>
              </a:rPr>
              <a:pPr/>
              <a:t>6</a:t>
            </a:fld>
            <a:endParaRPr lang="en-US" altLang="zh-CN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753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2"/>
                </a:solidFill>
              </a:defRPr>
            </a:lvl3pPr>
            <a:lvl4pPr>
              <a:defRPr>
                <a:solidFill>
                  <a:schemeClr val="accent2"/>
                </a:solidFill>
              </a:defRPr>
            </a:lvl4pPr>
            <a:lvl5pPr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1115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43963" y="908050"/>
            <a:ext cx="2743200" cy="521811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908050"/>
            <a:ext cx="8081963" cy="521811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9337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PECLOGO-eff-0-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6550" y="2886075"/>
            <a:ext cx="106045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 descr="PPECLOGO-eff-0-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1213" y="2757488"/>
            <a:ext cx="1095375" cy="839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 descr="PPECLOGO-eff-0-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813" y="1447800"/>
            <a:ext cx="3014662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PPECLOGO-eff-0-1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7225" y="3770313"/>
            <a:ext cx="5238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PPECLOGO-eff-0-1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7113" y="2903538"/>
            <a:ext cx="400050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PPECLOGO-eff-0-2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8438" y="2574925"/>
            <a:ext cx="981075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9" descr="PPECLOGO-eff-5-4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2313" y="3206750"/>
            <a:ext cx="1477962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0" descr="PPECLOGO-eff-5-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3050" y="3446463"/>
            <a:ext cx="1833563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1" descr="PPECLOGO-eff-5-4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3775" y="2725738"/>
            <a:ext cx="1119188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2" descr="PPECLOGO-eff-0-1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263" y="3624263"/>
            <a:ext cx="520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3" descr="PPECLOGO-eff-0-1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3788" y="2365375"/>
            <a:ext cx="523875" cy="39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4" descr="PPECLOGO-eff2-1-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4225" y="2795588"/>
            <a:ext cx="169862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5" descr="PPECLOGO-eff2-1-3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3038" y="2786063"/>
            <a:ext cx="4381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6" descr="PPECLOGO-eff2-1-4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0113" y="3325813"/>
            <a:ext cx="703262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7" descr="PPECLOGO-eff2-1-3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9250" y="2909888"/>
            <a:ext cx="358775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8" descr="PPECLOGO-eff2-1-3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4075" y="3446463"/>
            <a:ext cx="282575" cy="23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7797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rAng="0" ptsTypes="">
                                      <p:cBhvr>
                                        <p:cTn id="39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33333E-6 L -0.31632 3.33333E-6 " pathEditMode="relative" rAng="0" ptsTypes="AA">
                                      <p:cBhvr>
                                        <p:cTn id="41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1600" y="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04 -1.85185E-6 L -0.46684 -1.85185E-6 " pathEditMode="relative" rAng="0" ptsTypes="AA">
                                      <p:cBhvr>
                                        <p:cTn id="43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59400" y="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11111E-6 L -0.19531 1.11111E-6 " pathEditMode="relative" rAng="0" ptsTypes="AA">
                                      <p:cBhvr>
                                        <p:cTn id="4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7400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-0.43594 2.59259E-6 " pathEditMode="relative" rAng="0" ptsTypes="AA">
                                      <p:cBhvr>
                                        <p:cTn id="4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80600" y="0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85185E-6 L -0.33577 -1.85185E-6 " pathEditMode="relative" rAng="0" ptsTypes="AA">
                                      <p:cBhvr>
                                        <p:cTn id="4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8800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85185E-6 L -0.57188 -1.85185E-6 " pathEditMode="relative" rAng="0" ptsTypes="AA">
                                      <p:cBhvr>
                                        <p:cTn id="51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9400" y="0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85185E-6 L -0.57188 -1.85185E-6 " pathEditMode="relative" rAng="0" ptsTypes="AA">
                                      <p:cBhvr>
                                        <p:cTn id="53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9400" y="0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0.43906 2.59259E-6 " pathEditMode="relative" rAng="0" ptsTypes="AA">
                                      <p:cBhvr>
                                        <p:cTn id="55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94400" y="0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96296E-6 L 0.62813 2.96296E-6 " pathEditMode="relative" rAng="0" ptsTypes="AA">
                                      <p:cBhvr>
                                        <p:cTn id="5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0600" y="0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96296E-6 L 0.42465 -2.96296E-6 " pathEditMode="relative" rAng="0" ptsTypes="AA">
                                      <p:cBhvr>
                                        <p:cTn id="5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23300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9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53" presetClass="exit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53" presetClass="exit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53" presetClass="exit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53" presetClass="exit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6375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6375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397653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178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3788" y="1600200"/>
            <a:ext cx="541337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4997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7563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956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956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6013" y="1535113"/>
            <a:ext cx="539115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6013" y="2174875"/>
            <a:ext cx="539115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1545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4760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4673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320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8850" y="273050"/>
            <a:ext cx="681831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320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939709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90775" y="4800600"/>
            <a:ext cx="731837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90775" y="612775"/>
            <a:ext cx="731837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90775" y="5367338"/>
            <a:ext cx="731837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973413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5351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41375" y="590550"/>
            <a:ext cx="10514013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41375" y="1600200"/>
            <a:ext cx="10514013" cy="427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06" r:id="rId3"/>
    <p:sldLayoutId id="2147483807" r:id="rId4"/>
    <p:sldLayoutId id="2147483808" r:id="rId5"/>
    <p:sldLayoutId id="2147483815" r:id="rId6"/>
    <p:sldLayoutId id="2147483809" r:id="rId7"/>
    <p:sldLayoutId id="2147483810" r:id="rId8"/>
    <p:sldLayoutId id="2147483811" r:id="rId9"/>
    <p:sldLayoutId id="2147483812" r:id="rId10"/>
    <p:sldLayoutId id="2147483816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  <a:ea typeface="微软雅黑" pitchFamily="34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  <a:ea typeface="微软雅黑" pitchFamily="34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  <a:ea typeface="微软雅黑" pitchFamily="34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  <a:ea typeface="微软雅黑" pitchFamily="34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  <a:ea typeface="微软雅黑" pitchFamily="34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  <a:ea typeface="微软雅黑" pitchFamily="34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  <a:ea typeface="微软雅黑" pitchFamily="34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  <a:ea typeface="微软雅黑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2"/>
          </a:solidFill>
          <a:latin typeface="+mn-lt"/>
          <a:ea typeface="仿宋_GB2312" pitchFamily="49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宋体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宋体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itchFamily="2" charset="-122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itchFamily="2" charset="-122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itchFamily="2" charset="-122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itchFamily="2" charset="-122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33"/>
          <p:cNvSpPr>
            <a:spLocks noChangeArrowheads="1"/>
          </p:cNvSpPr>
          <p:nvPr/>
        </p:nvSpPr>
        <p:spPr bwMode="auto">
          <a:xfrm>
            <a:off x="0" y="1928813"/>
            <a:ext cx="12196763" cy="2928937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endParaRPr lang="zh-CN" altLang="en-US" dirty="0"/>
          </a:p>
        </p:txBody>
      </p:sp>
      <p:sp>
        <p:nvSpPr>
          <p:cNvPr id="6147" name="矩形 37"/>
          <p:cNvSpPr>
            <a:spLocks noChangeArrowheads="1"/>
          </p:cNvSpPr>
          <p:nvPr/>
        </p:nvSpPr>
        <p:spPr bwMode="auto">
          <a:xfrm>
            <a:off x="0" y="4903788"/>
            <a:ext cx="12196763" cy="46037"/>
          </a:xfrm>
          <a:prstGeom prst="rect">
            <a:avLst/>
          </a:prstGeom>
          <a:solidFill>
            <a:srgbClr val="EA8B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endParaRPr lang="zh-CN" altLang="en-US"/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0" y="1928802"/>
            <a:ext cx="12196763" cy="2638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7200" b="1" dirty="0" smtClean="0">
                <a:solidFill>
                  <a:srgbClr val="F8F8F8"/>
                </a:solidFill>
                <a:latin typeface="+mj-ea"/>
                <a:ea typeface="+mj-ea"/>
                <a:cs typeface="方正兰亭特黑_GBK"/>
              </a:rPr>
              <a:t>迎接本科</a:t>
            </a:r>
            <a:r>
              <a:rPr lang="zh-CN" altLang="en-US" sz="7200" b="1" dirty="0" smtClean="0">
                <a:solidFill>
                  <a:srgbClr val="F8F8F8"/>
                </a:solidFill>
                <a:latin typeface="+mj-ea"/>
                <a:ea typeface="+mj-ea"/>
                <a:cs typeface="方正兰亭特黑_GBK"/>
              </a:rPr>
              <a:t>审核评估</a:t>
            </a:r>
            <a:r>
              <a:rPr lang="zh-CN" altLang="en-US" sz="7200" b="1" dirty="0" smtClean="0">
                <a:solidFill>
                  <a:srgbClr val="F8F8F8"/>
                </a:solidFill>
                <a:latin typeface="+mj-ea"/>
                <a:ea typeface="+mj-ea"/>
                <a:cs typeface="方正兰亭特黑_GBK"/>
              </a:rPr>
              <a:t>专家进校</a:t>
            </a:r>
            <a:endParaRPr lang="en-US" altLang="zh-CN" sz="7200" b="1" dirty="0" smtClean="0">
              <a:solidFill>
                <a:srgbClr val="F8F8F8"/>
              </a:solidFill>
              <a:latin typeface="+mj-ea"/>
              <a:ea typeface="+mj-ea"/>
              <a:cs typeface="方正兰亭特黑_GBK"/>
            </a:endParaRPr>
          </a:p>
          <a:p>
            <a:pPr algn="ctr">
              <a:lnSpc>
                <a:spcPct val="120000"/>
              </a:lnSpc>
              <a:defRPr/>
            </a:pPr>
            <a:r>
              <a:rPr lang="zh-CN" altLang="en-US" sz="7200" b="1" dirty="0" smtClean="0">
                <a:solidFill>
                  <a:srgbClr val="F8F8F8"/>
                </a:solidFill>
                <a:latin typeface="+mj-ea"/>
                <a:ea typeface="+mj-ea"/>
                <a:cs typeface="方正兰亭特黑_GBK"/>
              </a:rPr>
              <a:t>学院</a:t>
            </a:r>
            <a:r>
              <a:rPr lang="zh-CN" altLang="en-US" sz="7200" b="1" dirty="0" smtClean="0">
                <a:solidFill>
                  <a:srgbClr val="F8F8F8"/>
                </a:solidFill>
                <a:latin typeface="+mj-ea"/>
                <a:ea typeface="+mj-ea"/>
                <a:cs typeface="方正兰亭特黑_GBK"/>
              </a:rPr>
              <a:t>工作动员会</a:t>
            </a:r>
            <a:endParaRPr lang="en-US" altLang="zh-CN" sz="7200" b="1" dirty="0">
              <a:solidFill>
                <a:srgbClr val="F8F8F8"/>
              </a:solidFill>
              <a:latin typeface="+mj-ea"/>
              <a:ea typeface="+mj-ea"/>
              <a:cs typeface="方正兰亭特黑_GBK"/>
            </a:endParaRPr>
          </a:p>
        </p:txBody>
      </p:sp>
      <p:sp>
        <p:nvSpPr>
          <p:cNvPr id="6149" name="Rectangle 4"/>
          <p:cNvSpPr txBox="1">
            <a:spLocks noChangeArrowheads="1"/>
          </p:cNvSpPr>
          <p:nvPr/>
        </p:nvSpPr>
        <p:spPr bwMode="auto">
          <a:xfrm>
            <a:off x="4433888" y="5357813"/>
            <a:ext cx="3608387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002060"/>
                </a:solidFill>
                <a:ea typeface="微软雅黑" pitchFamily="34" charset="-122"/>
              </a:rPr>
              <a:t>环境与测绘学院</a:t>
            </a:r>
          </a:p>
        </p:txBody>
      </p:sp>
      <p:pic>
        <p:nvPicPr>
          <p:cNvPr id="6150" name="Picture 28" descr="中国矿业大学透明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2275" y="476250"/>
            <a:ext cx="36957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2"/>
          <p:cNvSpPr txBox="1">
            <a:spLocks/>
          </p:cNvSpPr>
          <p:nvPr/>
        </p:nvSpPr>
        <p:spPr bwMode="auto">
          <a:xfrm>
            <a:off x="1247883" y="1258885"/>
            <a:ext cx="10366375" cy="419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800">
                <a:solidFill>
                  <a:schemeClr val="bg2"/>
                </a:solidFill>
                <a:latin typeface="+mn-lt"/>
                <a:ea typeface="仿宋_GB2312" pitchFamily="49" charset="-122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  <a:ea typeface="宋体" pitchFamily="2" charset="-122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5pPr>
            <a:lvl6pPr marL="22860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6pPr>
            <a:lvl7pPr marL="27432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7pPr>
            <a:lvl8pPr marL="32004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8pPr>
            <a:lvl9pPr marL="36576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9pPr>
          </a:lstStyle>
          <a:p>
            <a:pPr marL="971550" lvl="1" indent="-514350">
              <a:buAutoNum type="arabicPeriod"/>
            </a:pPr>
            <a:r>
              <a:rPr lang="zh-CN" altLang="en-US" sz="2600" b="1" kern="0" dirty="0" smtClean="0">
                <a:solidFill>
                  <a:srgbClr val="003399"/>
                </a:solidFill>
              </a:rPr>
              <a:t>负责全院场所安全与卫生，保证环境整洁</a:t>
            </a:r>
            <a:endParaRPr lang="en-US" altLang="zh-CN" sz="2600" b="1" kern="0" dirty="0" smtClean="0">
              <a:solidFill>
                <a:srgbClr val="003399"/>
              </a:solidFill>
            </a:endParaRPr>
          </a:p>
          <a:p>
            <a:pPr marL="971550" lvl="1" indent="-514350">
              <a:buAutoNum type="arabicPeriod"/>
            </a:pPr>
            <a:r>
              <a:rPr lang="zh-CN" altLang="en-US" sz="2600" b="1" kern="0" dirty="0">
                <a:solidFill>
                  <a:srgbClr val="003399"/>
                </a:solidFill>
              </a:rPr>
              <a:t>做</a:t>
            </a:r>
            <a:r>
              <a:rPr lang="zh-CN" altLang="en-US" sz="2600" b="1" kern="0" dirty="0" smtClean="0">
                <a:solidFill>
                  <a:srgbClr val="003399"/>
                </a:solidFill>
              </a:rPr>
              <a:t>好</a:t>
            </a:r>
            <a:r>
              <a:rPr lang="zh-CN" altLang="en-US" sz="2600" b="1" kern="0" dirty="0" smtClean="0">
                <a:solidFill>
                  <a:srgbClr val="003399"/>
                </a:solidFill>
              </a:rPr>
              <a:t>专家座谈室（</a:t>
            </a:r>
            <a:r>
              <a:rPr lang="en-US" altLang="zh-CN" sz="2600" b="1" kern="0" dirty="0" smtClean="0">
                <a:solidFill>
                  <a:srgbClr val="003399"/>
                </a:solidFill>
              </a:rPr>
              <a:t>A506</a:t>
            </a:r>
            <a:r>
              <a:rPr lang="zh-CN" altLang="en-US" sz="2600" b="1" kern="0" dirty="0" smtClean="0">
                <a:solidFill>
                  <a:srgbClr val="003399"/>
                </a:solidFill>
              </a:rPr>
              <a:t>）</a:t>
            </a:r>
            <a:r>
              <a:rPr lang="zh-CN" altLang="en-US" sz="2600" b="1" kern="0" dirty="0">
                <a:solidFill>
                  <a:srgbClr val="003399"/>
                </a:solidFill>
              </a:rPr>
              <a:t>布置</a:t>
            </a:r>
            <a:endParaRPr lang="en-US" altLang="zh-CN" sz="2600" b="1" kern="0" dirty="0" smtClean="0">
              <a:solidFill>
                <a:srgbClr val="003399"/>
              </a:solidFill>
            </a:endParaRPr>
          </a:p>
          <a:p>
            <a:pPr marL="971550" lvl="1" indent="-514350">
              <a:buAutoNum type="arabicPeriod"/>
            </a:pPr>
            <a:r>
              <a:rPr lang="zh-CN" altLang="en-US" sz="2600" b="1" kern="0" dirty="0" smtClean="0">
                <a:solidFill>
                  <a:srgbClr val="003399"/>
                </a:solidFill>
              </a:rPr>
              <a:t>安排</a:t>
            </a:r>
            <a:r>
              <a:rPr lang="zh-CN" altLang="en-US" sz="2600" b="1" kern="0" dirty="0" smtClean="0">
                <a:solidFill>
                  <a:srgbClr val="003399"/>
                </a:solidFill>
              </a:rPr>
              <a:t>好教学资料室布置</a:t>
            </a:r>
            <a:endParaRPr lang="en-US" altLang="zh-CN" sz="2600" b="1" kern="0" dirty="0" smtClean="0">
              <a:solidFill>
                <a:srgbClr val="003399"/>
              </a:solidFill>
            </a:endParaRPr>
          </a:p>
          <a:p>
            <a:pPr marL="971550" lvl="1" indent="-514350">
              <a:buAutoNum type="arabicPeriod"/>
            </a:pPr>
            <a:r>
              <a:rPr lang="zh-CN" altLang="en-US" sz="2600" b="1" kern="0" dirty="0" smtClean="0">
                <a:solidFill>
                  <a:srgbClr val="003399"/>
                </a:solidFill>
              </a:rPr>
              <a:t>协助安排好专家进院接待</a:t>
            </a:r>
            <a:endParaRPr lang="en-US" altLang="zh-CN" sz="2600" b="1" kern="0" dirty="0" smtClean="0">
              <a:solidFill>
                <a:srgbClr val="003399"/>
              </a:solidFill>
            </a:endParaRPr>
          </a:p>
          <a:p>
            <a:pPr marL="514350" indent="-514350">
              <a:buAutoNum type="arabicPeriod"/>
            </a:pPr>
            <a:endParaRPr lang="en-US" altLang="zh-CN" sz="2800" b="1" kern="0" dirty="0" smtClean="0">
              <a:solidFill>
                <a:schemeClr val="bg1"/>
              </a:solidFill>
            </a:endParaRPr>
          </a:p>
          <a:p>
            <a:pPr marL="514350" indent="-514350">
              <a:buAutoNum type="arabicPeriod"/>
            </a:pPr>
            <a:endParaRPr lang="en-US" altLang="zh-CN" sz="2800" b="1" kern="0" dirty="0">
              <a:solidFill>
                <a:schemeClr val="bg1"/>
              </a:solidFill>
            </a:endParaRPr>
          </a:p>
          <a:p>
            <a:endParaRPr lang="en-US" altLang="zh-CN" sz="2800" b="1" kern="0" dirty="0" smtClean="0">
              <a:solidFill>
                <a:schemeClr val="bg1"/>
              </a:solidFill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 bwMode="auto">
          <a:xfrm>
            <a:off x="1561877" y="3356992"/>
            <a:ext cx="10366375" cy="15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800">
                <a:solidFill>
                  <a:schemeClr val="bg2"/>
                </a:solidFill>
                <a:latin typeface="+mn-lt"/>
                <a:ea typeface="仿宋_GB2312" pitchFamily="49" charset="-122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  <a:ea typeface="宋体" pitchFamily="2" charset="-122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5pPr>
            <a:lvl6pPr marL="22860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6pPr>
            <a:lvl7pPr marL="27432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7pPr>
            <a:lvl8pPr marL="32004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8pPr>
            <a:lvl9pPr marL="36576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9pPr>
          </a:lstStyle>
          <a:p>
            <a:r>
              <a:rPr lang="zh-CN" altLang="en-US" sz="2800" b="1" kern="0" dirty="0" smtClean="0">
                <a:solidFill>
                  <a:schemeClr val="bg1"/>
                </a:solidFill>
              </a:rPr>
              <a:t>负责人：李智、郭东</a:t>
            </a:r>
            <a:endParaRPr lang="en-US" altLang="zh-CN" sz="2800" b="1" kern="0" dirty="0" smtClean="0">
              <a:solidFill>
                <a:schemeClr val="bg1"/>
              </a:solidFill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 bwMode="auto">
          <a:xfrm>
            <a:off x="1277834" y="243391"/>
            <a:ext cx="10366375" cy="15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800">
                <a:solidFill>
                  <a:schemeClr val="bg2"/>
                </a:solidFill>
                <a:latin typeface="+mn-lt"/>
                <a:ea typeface="仿宋_GB2312" pitchFamily="49" charset="-122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  <a:ea typeface="宋体" pitchFamily="2" charset="-122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5pPr>
            <a:lvl6pPr marL="22860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6pPr>
            <a:lvl7pPr marL="27432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7pPr>
            <a:lvl8pPr marL="32004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8pPr>
            <a:lvl9pPr marL="36576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9pPr>
          </a:lstStyle>
          <a:p>
            <a:r>
              <a:rPr lang="zh-CN" altLang="en-US" sz="2800" b="1" kern="0" dirty="0" smtClean="0">
                <a:solidFill>
                  <a:schemeClr val="bg1"/>
                </a:solidFill>
              </a:rPr>
              <a:t>学院办公室：</a:t>
            </a:r>
            <a:endParaRPr lang="en-US" altLang="zh-CN" sz="2800" b="1" kern="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2627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2"/>
          <p:cNvSpPr txBox="1">
            <a:spLocks/>
          </p:cNvSpPr>
          <p:nvPr/>
        </p:nvSpPr>
        <p:spPr bwMode="auto">
          <a:xfrm>
            <a:off x="985813" y="4869160"/>
            <a:ext cx="10657184" cy="1229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514350" indent="-514350" eaLnBrk="0" hangingPunct="0">
              <a:spcBef>
                <a:spcPct val="20000"/>
              </a:spcBef>
              <a:buAutoNum type="arabicPeriod"/>
              <a:defRPr sz="2800" b="1" kern="0">
                <a:solidFill>
                  <a:schemeClr val="bg1"/>
                </a:solidFill>
                <a:latin typeface="+mn-lt"/>
                <a:ea typeface="+mn-ea"/>
              </a:defRPr>
            </a:lvl1pPr>
            <a:lvl2pPr marL="971550" lvl="1" indent="-514350" eaLnBrk="0" hangingPunct="0">
              <a:spcBef>
                <a:spcPct val="20000"/>
              </a:spcBef>
              <a:buAutoNum type="arabicPeriod"/>
              <a:defRPr sz="2600" b="1" kern="0">
                <a:solidFill>
                  <a:srgbClr val="003399"/>
                </a:solidFill>
                <a:latin typeface="+mn-lt"/>
                <a:ea typeface="仿宋_GB2312" pitchFamily="49" charset="-122"/>
              </a:defRPr>
            </a:lvl2pPr>
            <a:lvl3pPr indent="0" eaLnBrk="0" hangingPunct="0">
              <a:spcBef>
                <a:spcPct val="20000"/>
              </a:spcBef>
              <a:buNone/>
              <a:defRPr sz="1600">
                <a:latin typeface="+mn-lt"/>
              </a:defRPr>
            </a:lvl3pPr>
            <a:lvl4pPr indent="0" eaLnBrk="0" hangingPunct="0">
              <a:spcBef>
                <a:spcPct val="20000"/>
              </a:spcBef>
              <a:buNone/>
              <a:defRPr sz="1400">
                <a:latin typeface="+mn-lt"/>
              </a:defRPr>
            </a:lvl4pPr>
            <a:lvl5pPr indent="0" eaLnBrk="0" hangingPunct="0">
              <a:spcBef>
                <a:spcPct val="20000"/>
              </a:spcBef>
              <a:buNone/>
              <a:defRPr sz="1400">
                <a:latin typeface="+mn-lt"/>
              </a:defRPr>
            </a:lvl5pPr>
            <a:lvl6pPr indent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latin typeface="+mn-lt"/>
              </a:defRPr>
            </a:lvl6pPr>
            <a:lvl7pPr indent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latin typeface="+mn-lt"/>
              </a:defRPr>
            </a:lvl7pPr>
            <a:lvl8pPr indent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latin typeface="+mn-lt"/>
              </a:defRPr>
            </a:lvl8pPr>
            <a:lvl9pPr indent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latin typeface="+mn-lt"/>
              </a:defRPr>
            </a:lvl9pPr>
          </a:lstStyle>
          <a:p>
            <a:pPr lvl="1"/>
            <a:endParaRPr lang="en-US" altLang="zh-CN" dirty="0"/>
          </a:p>
          <a:p>
            <a:pPr lvl="1"/>
            <a:endParaRPr lang="en-US" altLang="zh-CN" dirty="0"/>
          </a:p>
          <a:p>
            <a:pPr lvl="1"/>
            <a:endParaRPr lang="en-US" altLang="zh-CN" dirty="0"/>
          </a:p>
          <a:p>
            <a:pPr lvl="1"/>
            <a:endParaRPr lang="en-US" altLang="zh-CN" dirty="0"/>
          </a:p>
          <a:p>
            <a:pPr lvl="1"/>
            <a:r>
              <a:rPr lang="zh-CN" altLang="en-US" dirty="0" smtClean="0"/>
              <a:t>落实</a:t>
            </a:r>
            <a:r>
              <a:rPr lang="zh-CN" altLang="en-US" dirty="0"/>
              <a:t>实验室安全与卫生</a:t>
            </a:r>
            <a:endParaRPr lang="en-US" altLang="zh-CN" dirty="0"/>
          </a:p>
          <a:p>
            <a:pPr lvl="1"/>
            <a:r>
              <a:rPr lang="zh-CN" altLang="en-US" dirty="0" smtClean="0"/>
              <a:t>熟悉</a:t>
            </a:r>
            <a:r>
              <a:rPr lang="zh-CN" altLang="en-US" dirty="0"/>
              <a:t>实验室教学资源</a:t>
            </a:r>
            <a:endParaRPr lang="en-US" altLang="zh-CN" dirty="0"/>
          </a:p>
          <a:p>
            <a:pPr lvl="1"/>
            <a:r>
              <a:rPr lang="zh-CN" altLang="en-US" dirty="0" smtClean="0"/>
              <a:t>安排</a:t>
            </a:r>
            <a:r>
              <a:rPr lang="zh-CN" altLang="en-US" dirty="0"/>
              <a:t>好实验教师任课，要求熟悉授课大纲</a:t>
            </a:r>
            <a:r>
              <a:rPr lang="zh-CN" altLang="en-US" dirty="0" smtClean="0"/>
              <a:t>、以及课程</a:t>
            </a:r>
            <a:r>
              <a:rPr lang="zh-CN" altLang="en-US" dirty="0"/>
              <a:t>对人才培养的作用</a:t>
            </a:r>
            <a:r>
              <a:rPr lang="zh-CN" altLang="en-US" dirty="0" smtClean="0"/>
              <a:t>，保证实验服着装统一。</a:t>
            </a:r>
            <a:endParaRPr lang="en-US" altLang="zh-CN" dirty="0"/>
          </a:p>
          <a:p>
            <a:pPr lvl="1"/>
            <a:r>
              <a:rPr lang="zh-CN" altLang="en-US" dirty="0" smtClean="0"/>
              <a:t>负责</a:t>
            </a:r>
            <a:r>
              <a:rPr lang="zh-CN" altLang="en-US" dirty="0"/>
              <a:t>实验室专家考察路线与讲解人员的安排，</a:t>
            </a:r>
            <a:r>
              <a:rPr lang="zh-CN" altLang="en-US" dirty="0" smtClean="0"/>
              <a:t>其中矿山测量国家</a:t>
            </a:r>
            <a:r>
              <a:rPr lang="zh-CN" altLang="en-US" dirty="0"/>
              <a:t>虚拟</a:t>
            </a:r>
            <a:r>
              <a:rPr lang="zh-CN" altLang="en-US" dirty="0" smtClean="0"/>
              <a:t>仿真实验中心</a:t>
            </a:r>
            <a:r>
              <a:rPr lang="zh-CN" altLang="en-US" dirty="0"/>
              <a:t>审查重点。</a:t>
            </a:r>
            <a:endParaRPr lang="en-US" altLang="zh-CN" dirty="0"/>
          </a:p>
          <a:p>
            <a:pPr lvl="1"/>
            <a:endParaRPr lang="en-US" altLang="zh-CN" dirty="0"/>
          </a:p>
          <a:p>
            <a:pPr lvl="1"/>
            <a:endParaRPr lang="en-US" altLang="zh-CN" dirty="0"/>
          </a:p>
          <a:p>
            <a:endParaRPr lang="en-US" altLang="zh-CN" dirty="0"/>
          </a:p>
        </p:txBody>
      </p:sp>
      <p:sp>
        <p:nvSpPr>
          <p:cNvPr id="6" name="文本占位符 2"/>
          <p:cNvSpPr txBox="1">
            <a:spLocks/>
          </p:cNvSpPr>
          <p:nvPr/>
        </p:nvSpPr>
        <p:spPr bwMode="auto">
          <a:xfrm>
            <a:off x="1604446" y="4598608"/>
            <a:ext cx="10366375" cy="15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800">
                <a:solidFill>
                  <a:schemeClr val="bg2"/>
                </a:solidFill>
                <a:latin typeface="+mn-lt"/>
                <a:ea typeface="仿宋_GB2312" pitchFamily="49" charset="-122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  <a:ea typeface="宋体" pitchFamily="2" charset="-122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5pPr>
            <a:lvl6pPr marL="22860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6pPr>
            <a:lvl7pPr marL="27432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7pPr>
            <a:lvl8pPr marL="32004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8pPr>
            <a:lvl9pPr marL="36576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9pPr>
          </a:lstStyle>
          <a:p>
            <a:r>
              <a:rPr lang="zh-CN" altLang="en-US" sz="2800" b="1" kern="0" dirty="0" smtClean="0">
                <a:solidFill>
                  <a:schemeClr val="bg1"/>
                </a:solidFill>
              </a:rPr>
              <a:t>负责人：马昌忠、丁毅、杨敏、张书毕</a:t>
            </a:r>
            <a:endParaRPr lang="en-US" altLang="zh-CN" sz="2800" b="1" kern="0" dirty="0" smtClean="0">
              <a:solidFill>
                <a:schemeClr val="bg1"/>
              </a:solidFill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 bwMode="auto">
          <a:xfrm>
            <a:off x="770302" y="154100"/>
            <a:ext cx="10366375" cy="15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800">
                <a:solidFill>
                  <a:schemeClr val="bg2"/>
                </a:solidFill>
                <a:latin typeface="+mn-lt"/>
                <a:ea typeface="仿宋_GB2312" pitchFamily="49" charset="-122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  <a:ea typeface="宋体" pitchFamily="2" charset="-122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5pPr>
            <a:lvl6pPr marL="22860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6pPr>
            <a:lvl7pPr marL="27432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7pPr>
            <a:lvl8pPr marL="32004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8pPr>
            <a:lvl9pPr marL="36576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9pPr>
          </a:lstStyle>
          <a:p>
            <a:r>
              <a:rPr lang="zh-CN" altLang="en-US" sz="2800" b="1" kern="0" dirty="0" smtClean="0">
                <a:solidFill>
                  <a:schemeClr val="bg1"/>
                </a:solidFill>
              </a:rPr>
              <a:t>本科教学实验中心：</a:t>
            </a:r>
            <a:endParaRPr lang="en-US" altLang="zh-CN" sz="2800" b="1" kern="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078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2"/>
          <p:cNvSpPr txBox="1">
            <a:spLocks/>
          </p:cNvSpPr>
          <p:nvPr/>
        </p:nvSpPr>
        <p:spPr bwMode="auto">
          <a:xfrm>
            <a:off x="1034896" y="332656"/>
            <a:ext cx="10657184" cy="3908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800">
                <a:solidFill>
                  <a:schemeClr val="bg2"/>
                </a:solidFill>
                <a:latin typeface="+mn-lt"/>
                <a:ea typeface="仿宋_GB2312" pitchFamily="49" charset="-122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  <a:ea typeface="宋体" pitchFamily="2" charset="-122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5pPr>
            <a:lvl6pPr marL="22860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6pPr>
            <a:lvl7pPr marL="27432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7pPr>
            <a:lvl8pPr marL="32004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8pPr>
            <a:lvl9pPr marL="36576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9pPr>
          </a:lstStyle>
          <a:p>
            <a:pPr marL="971550" lvl="1" indent="-514350">
              <a:buAutoNum type="arabicPeriod"/>
            </a:pPr>
            <a:endParaRPr lang="en-US" altLang="zh-CN" sz="2600" b="1" kern="0" dirty="0" smtClean="0">
              <a:solidFill>
                <a:srgbClr val="003399"/>
              </a:solidFill>
            </a:endParaRPr>
          </a:p>
          <a:p>
            <a:pPr marL="971550" lvl="1" indent="-514350">
              <a:buFontTx/>
              <a:buAutoNum type="arabicPeriod"/>
            </a:pPr>
            <a:endParaRPr lang="en-US" altLang="zh-CN" sz="2600" b="1" kern="0" dirty="0" smtClean="0">
              <a:solidFill>
                <a:srgbClr val="003399"/>
              </a:solidFill>
            </a:endParaRPr>
          </a:p>
          <a:p>
            <a:pPr marL="971550" lvl="1" indent="-514350">
              <a:buFontTx/>
              <a:buAutoNum type="arabicPeriod"/>
            </a:pPr>
            <a:endParaRPr lang="en-US" altLang="zh-CN" sz="2600" b="1" kern="0" dirty="0">
              <a:solidFill>
                <a:srgbClr val="003399"/>
              </a:solidFill>
            </a:endParaRPr>
          </a:p>
          <a:p>
            <a:pPr lvl="1"/>
            <a:endParaRPr lang="en-US" altLang="zh-CN" sz="2600" b="1" kern="0" dirty="0" smtClean="0">
              <a:solidFill>
                <a:srgbClr val="003399"/>
              </a:solidFill>
            </a:endParaRPr>
          </a:p>
          <a:p>
            <a:pPr lvl="1"/>
            <a:r>
              <a:rPr lang="en-US" altLang="zh-CN" sz="2600" b="1" kern="0" dirty="0" smtClean="0">
                <a:solidFill>
                  <a:srgbClr val="003399"/>
                </a:solidFill>
              </a:rPr>
              <a:t>1.</a:t>
            </a:r>
            <a:r>
              <a:rPr lang="zh-CN" altLang="en-US" sz="2600" b="1" kern="0" dirty="0" smtClean="0">
                <a:solidFill>
                  <a:srgbClr val="003399"/>
                </a:solidFill>
              </a:rPr>
              <a:t>熟悉本科教学审核评估学习材料内容；</a:t>
            </a:r>
            <a:endParaRPr lang="en-US" altLang="zh-CN" sz="2600" b="1" kern="0" dirty="0" smtClean="0">
              <a:solidFill>
                <a:srgbClr val="003399"/>
              </a:solidFill>
            </a:endParaRPr>
          </a:p>
          <a:p>
            <a:pPr lvl="1"/>
            <a:r>
              <a:rPr lang="en-US" altLang="zh-CN" sz="2600" b="1" kern="0" dirty="0" smtClean="0">
                <a:solidFill>
                  <a:srgbClr val="003399"/>
                </a:solidFill>
              </a:rPr>
              <a:t>2.</a:t>
            </a:r>
            <a:r>
              <a:rPr lang="zh-CN" altLang="en-US" sz="2600" b="1" kern="0" dirty="0" smtClean="0">
                <a:solidFill>
                  <a:srgbClr val="003399"/>
                </a:solidFill>
              </a:rPr>
              <a:t>思考对本科教学的支撑作用，如大创、科创训练与</a:t>
            </a:r>
            <a:r>
              <a:rPr lang="zh-CN" altLang="en-US" sz="2600" b="1" kern="0" dirty="0" smtClean="0">
                <a:solidFill>
                  <a:srgbClr val="003399"/>
                </a:solidFill>
              </a:rPr>
              <a:t>竞赛、毕业设计与论文平台</a:t>
            </a:r>
            <a:r>
              <a:rPr lang="zh-CN" altLang="en-US" sz="2600" b="1" kern="0" dirty="0" smtClean="0">
                <a:solidFill>
                  <a:srgbClr val="003399"/>
                </a:solidFill>
              </a:rPr>
              <a:t>支持</a:t>
            </a:r>
            <a:endParaRPr lang="en-US" altLang="zh-CN" sz="2600" b="1" kern="0" dirty="0" smtClean="0">
              <a:solidFill>
                <a:srgbClr val="003399"/>
              </a:solidFill>
            </a:endParaRPr>
          </a:p>
          <a:p>
            <a:pPr lvl="1"/>
            <a:endParaRPr lang="en-US" altLang="zh-CN" sz="2800" b="1" kern="0" dirty="0">
              <a:solidFill>
                <a:schemeClr val="bg1"/>
              </a:solidFill>
            </a:endParaRPr>
          </a:p>
          <a:p>
            <a:endParaRPr lang="en-US" altLang="zh-CN" sz="2800" b="1" kern="0" dirty="0" smtClean="0">
              <a:solidFill>
                <a:schemeClr val="bg1"/>
              </a:solidFill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 bwMode="auto">
          <a:xfrm>
            <a:off x="1590299" y="3669299"/>
            <a:ext cx="10366375" cy="15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800">
                <a:solidFill>
                  <a:schemeClr val="bg2"/>
                </a:solidFill>
                <a:latin typeface="+mn-lt"/>
                <a:ea typeface="仿宋_GB2312" pitchFamily="49" charset="-122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  <a:ea typeface="宋体" pitchFamily="2" charset="-122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5pPr>
            <a:lvl6pPr marL="22860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6pPr>
            <a:lvl7pPr marL="27432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7pPr>
            <a:lvl8pPr marL="32004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8pPr>
            <a:lvl9pPr marL="36576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9pPr>
          </a:lstStyle>
          <a:p>
            <a:r>
              <a:rPr lang="zh-CN" altLang="en-US" sz="2800" b="1" kern="0" dirty="0" smtClean="0">
                <a:solidFill>
                  <a:schemeClr val="bg1"/>
                </a:solidFill>
              </a:rPr>
              <a:t>负责人：各平台负责人</a:t>
            </a:r>
            <a:endParaRPr lang="en-US" altLang="zh-CN" sz="2800" b="1" kern="0" dirty="0" smtClean="0">
              <a:solidFill>
                <a:schemeClr val="bg1"/>
              </a:solidFill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 bwMode="auto">
          <a:xfrm>
            <a:off x="770302" y="154100"/>
            <a:ext cx="10366375" cy="15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800">
                <a:solidFill>
                  <a:schemeClr val="bg2"/>
                </a:solidFill>
                <a:latin typeface="+mn-lt"/>
                <a:ea typeface="仿宋_GB2312" pitchFamily="49" charset="-122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  <a:ea typeface="宋体" pitchFamily="2" charset="-122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5pPr>
            <a:lvl6pPr marL="22860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6pPr>
            <a:lvl7pPr marL="27432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7pPr>
            <a:lvl8pPr marL="32004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8pPr>
            <a:lvl9pPr marL="36576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9pPr>
          </a:lstStyle>
          <a:p>
            <a:r>
              <a:rPr lang="zh-CN" altLang="en-US" sz="2800" b="1" kern="0" dirty="0" smtClean="0">
                <a:solidFill>
                  <a:schemeClr val="bg1"/>
                </a:solidFill>
              </a:rPr>
              <a:t>省部级实验室平台：</a:t>
            </a:r>
            <a:endParaRPr lang="en-US" altLang="zh-CN" sz="2800" b="1" kern="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02556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69789" y="96883"/>
            <a:ext cx="10366375" cy="1500187"/>
          </a:xfrm>
        </p:spPr>
        <p:txBody>
          <a:bodyPr/>
          <a:lstStyle/>
          <a:p>
            <a:r>
              <a:rPr lang="zh-CN" altLang="en-US" sz="2800" b="1" dirty="0" smtClean="0">
                <a:solidFill>
                  <a:srgbClr val="FF0000"/>
                </a:solidFill>
              </a:rPr>
              <a:t>重点考察人员工作安排</a:t>
            </a:r>
            <a:endParaRPr lang="en-US" altLang="zh-CN" sz="2800" b="1" dirty="0" smtClean="0">
              <a:solidFill>
                <a:srgbClr val="FF0000"/>
              </a:solidFill>
            </a:endParaRPr>
          </a:p>
        </p:txBody>
      </p:sp>
      <p:sp>
        <p:nvSpPr>
          <p:cNvPr id="4" name="文本占位符 2"/>
          <p:cNvSpPr txBox="1">
            <a:spLocks/>
          </p:cNvSpPr>
          <p:nvPr/>
        </p:nvSpPr>
        <p:spPr bwMode="auto">
          <a:xfrm>
            <a:off x="1129829" y="1700808"/>
            <a:ext cx="10873208" cy="419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800">
                <a:solidFill>
                  <a:schemeClr val="bg2"/>
                </a:solidFill>
                <a:latin typeface="+mn-lt"/>
                <a:ea typeface="仿宋_GB2312" pitchFamily="49" charset="-122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  <a:ea typeface="宋体" pitchFamily="2" charset="-122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5pPr>
            <a:lvl6pPr marL="22860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6pPr>
            <a:lvl7pPr marL="27432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7pPr>
            <a:lvl8pPr marL="32004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8pPr>
            <a:lvl9pPr marL="36576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9pPr>
          </a:lstStyle>
          <a:p>
            <a:r>
              <a:rPr lang="zh-CN" altLang="en-US" sz="2800" b="1" kern="0" dirty="0" smtClean="0">
                <a:solidFill>
                  <a:schemeClr val="bg1"/>
                </a:solidFill>
              </a:rPr>
              <a:t>学院领导、教授委员会主任、系主任、专业负责人、教务科主任：</a:t>
            </a:r>
            <a:endParaRPr lang="en-US" altLang="zh-CN" sz="2800" b="1" kern="0" dirty="0" smtClean="0">
              <a:solidFill>
                <a:schemeClr val="bg1"/>
              </a:solidFill>
            </a:endParaRPr>
          </a:p>
          <a:p>
            <a:pPr marL="971550" lvl="1" indent="-514350">
              <a:buAutoNum type="arabicPeriod"/>
            </a:pPr>
            <a:r>
              <a:rPr lang="zh-CN" altLang="en-US" sz="2600" b="1" kern="0" dirty="0" smtClean="0">
                <a:solidFill>
                  <a:srgbClr val="003399"/>
                </a:solidFill>
              </a:rPr>
              <a:t>研读自评报告，并开展迎评集中讨论与培训（</a:t>
            </a:r>
            <a:r>
              <a:rPr lang="en-US" altLang="zh-CN" sz="2600" b="1" kern="0" dirty="0" smtClean="0">
                <a:solidFill>
                  <a:srgbClr val="003399"/>
                </a:solidFill>
              </a:rPr>
              <a:t>10</a:t>
            </a:r>
            <a:r>
              <a:rPr lang="zh-CN" altLang="en-US" sz="2600" b="1" kern="0" dirty="0" smtClean="0">
                <a:solidFill>
                  <a:srgbClr val="003399"/>
                </a:solidFill>
              </a:rPr>
              <a:t>月</a:t>
            </a:r>
            <a:r>
              <a:rPr lang="en-US" altLang="zh-CN" sz="2600" b="1" kern="0" dirty="0" smtClean="0">
                <a:solidFill>
                  <a:srgbClr val="003399"/>
                </a:solidFill>
              </a:rPr>
              <a:t>25</a:t>
            </a:r>
            <a:r>
              <a:rPr lang="zh-CN" altLang="en-US" sz="2600" b="1" kern="0" dirty="0" smtClean="0">
                <a:solidFill>
                  <a:srgbClr val="003399"/>
                </a:solidFill>
              </a:rPr>
              <a:t>日）；</a:t>
            </a:r>
            <a:endParaRPr lang="en-US" altLang="zh-CN" sz="2600" b="1" kern="0" dirty="0" smtClean="0">
              <a:solidFill>
                <a:srgbClr val="003399"/>
              </a:solidFill>
            </a:endParaRPr>
          </a:p>
          <a:p>
            <a:pPr marL="971550" lvl="1" indent="-514350">
              <a:buAutoNum type="arabicPeriod"/>
            </a:pPr>
            <a:r>
              <a:rPr lang="zh-CN" altLang="en-US" sz="2600" b="1" kern="0" dirty="0" smtClean="0">
                <a:solidFill>
                  <a:srgbClr val="003399"/>
                </a:solidFill>
              </a:rPr>
              <a:t>做好专家现场考察、座谈接待工作布置</a:t>
            </a:r>
            <a:endParaRPr lang="en-US" altLang="zh-CN" sz="2600" b="1" kern="0" dirty="0" smtClean="0">
              <a:solidFill>
                <a:srgbClr val="003399"/>
              </a:solidFill>
            </a:endParaRPr>
          </a:p>
          <a:p>
            <a:pPr marL="971550" lvl="1" indent="-514350">
              <a:buAutoNum type="arabicPeriod"/>
            </a:pPr>
            <a:r>
              <a:rPr lang="zh-CN" altLang="en-US" sz="2600" b="1" kern="0" dirty="0" smtClean="0">
                <a:solidFill>
                  <a:srgbClr val="003399"/>
                </a:solidFill>
              </a:rPr>
              <a:t>陪同听课</a:t>
            </a:r>
            <a:endParaRPr lang="en-US" altLang="zh-CN" sz="2600" b="1" kern="0" dirty="0" smtClean="0">
              <a:solidFill>
                <a:srgbClr val="003399"/>
              </a:solidFill>
            </a:endParaRPr>
          </a:p>
          <a:p>
            <a:pPr marL="971550" lvl="1" indent="-514350">
              <a:buAutoNum type="arabicPeriod"/>
            </a:pPr>
            <a:r>
              <a:rPr lang="zh-CN" altLang="en-US" sz="2600" b="1" kern="0" dirty="0" smtClean="0">
                <a:solidFill>
                  <a:srgbClr val="003399"/>
                </a:solidFill>
              </a:rPr>
              <a:t>陪同专家参加实验室、实习基地考察</a:t>
            </a:r>
            <a:endParaRPr lang="en-US" altLang="zh-CN" sz="2600" b="1" kern="0" dirty="0" smtClean="0">
              <a:solidFill>
                <a:srgbClr val="003399"/>
              </a:solidFill>
            </a:endParaRPr>
          </a:p>
          <a:p>
            <a:pPr marL="514350" indent="-514350">
              <a:buAutoNum type="arabicPeriod"/>
            </a:pPr>
            <a:endParaRPr lang="en-US" altLang="zh-CN" sz="2800" b="1" kern="0" dirty="0" smtClean="0">
              <a:solidFill>
                <a:schemeClr val="bg1"/>
              </a:solidFill>
            </a:endParaRPr>
          </a:p>
          <a:p>
            <a:pPr marL="514350" indent="-514350">
              <a:buAutoNum type="arabicPeriod"/>
            </a:pPr>
            <a:endParaRPr lang="en-US" altLang="zh-CN" sz="2800" b="1" kern="0" dirty="0">
              <a:solidFill>
                <a:schemeClr val="bg1"/>
              </a:solidFill>
            </a:endParaRPr>
          </a:p>
          <a:p>
            <a:endParaRPr lang="en-US" altLang="zh-CN" sz="2800" b="1" kern="0" dirty="0" smtClean="0">
              <a:solidFill>
                <a:schemeClr val="bg1"/>
              </a:solidFill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 bwMode="auto">
          <a:xfrm>
            <a:off x="1636662" y="4005064"/>
            <a:ext cx="10366375" cy="15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800">
                <a:solidFill>
                  <a:schemeClr val="bg2"/>
                </a:solidFill>
                <a:latin typeface="+mn-lt"/>
                <a:ea typeface="仿宋_GB2312" pitchFamily="49" charset="-122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  <a:ea typeface="宋体" pitchFamily="2" charset="-122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5pPr>
            <a:lvl6pPr marL="22860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6pPr>
            <a:lvl7pPr marL="27432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7pPr>
            <a:lvl8pPr marL="32004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8pPr>
            <a:lvl9pPr marL="36576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9pPr>
          </a:lstStyle>
          <a:p>
            <a:r>
              <a:rPr lang="zh-CN" altLang="en-US" sz="2800" b="1" kern="0" dirty="0" smtClean="0">
                <a:solidFill>
                  <a:schemeClr val="bg1"/>
                </a:solidFill>
              </a:rPr>
              <a:t>负责人：周来、张绍良</a:t>
            </a:r>
            <a:endParaRPr lang="en-US" altLang="zh-CN" sz="2800" b="1" kern="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6903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69789" y="96883"/>
            <a:ext cx="10366375" cy="1500187"/>
          </a:xfrm>
        </p:spPr>
        <p:txBody>
          <a:bodyPr/>
          <a:lstStyle/>
          <a:p>
            <a:r>
              <a:rPr lang="zh-CN" altLang="en-US" sz="2800" b="1" dirty="0" smtClean="0">
                <a:solidFill>
                  <a:srgbClr val="FF0000"/>
                </a:solidFill>
              </a:rPr>
              <a:t>重点考察人员工作安排</a:t>
            </a:r>
            <a:endParaRPr lang="en-US" altLang="zh-CN" sz="2800" b="1" dirty="0" smtClean="0">
              <a:solidFill>
                <a:srgbClr val="FF0000"/>
              </a:solidFill>
            </a:endParaRPr>
          </a:p>
        </p:txBody>
      </p:sp>
      <p:sp>
        <p:nvSpPr>
          <p:cNvPr id="4" name="文本占位符 2"/>
          <p:cNvSpPr txBox="1">
            <a:spLocks/>
          </p:cNvSpPr>
          <p:nvPr/>
        </p:nvSpPr>
        <p:spPr bwMode="auto">
          <a:xfrm>
            <a:off x="1129829" y="1268760"/>
            <a:ext cx="10873208" cy="419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800">
                <a:solidFill>
                  <a:schemeClr val="bg2"/>
                </a:solidFill>
                <a:latin typeface="+mn-lt"/>
                <a:ea typeface="仿宋_GB2312" pitchFamily="49" charset="-122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  <a:ea typeface="宋体" pitchFamily="2" charset="-122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5pPr>
            <a:lvl6pPr marL="22860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6pPr>
            <a:lvl7pPr marL="27432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7pPr>
            <a:lvl8pPr marL="32004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8pPr>
            <a:lvl9pPr marL="36576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9pPr>
          </a:lstStyle>
          <a:p>
            <a:r>
              <a:rPr lang="zh-CN" altLang="en-US" sz="2800" b="1" kern="0" dirty="0" smtClean="0">
                <a:solidFill>
                  <a:schemeClr val="bg1"/>
                </a:solidFill>
              </a:rPr>
              <a:t>上课教师（课堂、实验）：</a:t>
            </a:r>
            <a:endParaRPr lang="en-US" altLang="zh-CN" sz="2800" b="1" kern="0" dirty="0" smtClean="0">
              <a:solidFill>
                <a:schemeClr val="bg1"/>
              </a:solidFill>
            </a:endParaRPr>
          </a:p>
          <a:p>
            <a:pPr marL="971550" lvl="1" indent="-514350">
              <a:buAutoNum type="arabicPeriod"/>
            </a:pPr>
            <a:r>
              <a:rPr lang="zh-CN" altLang="en-US" sz="2600" b="1" kern="0" dirty="0" smtClean="0">
                <a:solidFill>
                  <a:srgbClr val="003399"/>
                </a:solidFill>
              </a:rPr>
              <a:t>准备好课程授课资料（日历与大纲统一、</a:t>
            </a:r>
            <a:r>
              <a:rPr lang="en-US" altLang="zh-CN" sz="2600" b="1" kern="0" dirty="0" smtClean="0">
                <a:solidFill>
                  <a:srgbClr val="003399"/>
                </a:solidFill>
              </a:rPr>
              <a:t>PPT</a:t>
            </a:r>
            <a:r>
              <a:rPr lang="zh-CN" altLang="en-US" sz="2600" b="1" kern="0" dirty="0" smtClean="0">
                <a:solidFill>
                  <a:srgbClr val="003399"/>
                </a:solidFill>
              </a:rPr>
              <a:t>更新）</a:t>
            </a:r>
            <a:endParaRPr lang="en-US" altLang="zh-CN" sz="2600" b="1" kern="0" dirty="0" smtClean="0">
              <a:solidFill>
                <a:srgbClr val="003399"/>
              </a:solidFill>
            </a:endParaRPr>
          </a:p>
          <a:p>
            <a:pPr marL="971550" lvl="1" indent="-514350">
              <a:buAutoNum type="arabicPeriod"/>
            </a:pPr>
            <a:r>
              <a:rPr lang="zh-CN" altLang="en-US" sz="2600" b="1" kern="0" dirty="0" smtClean="0">
                <a:solidFill>
                  <a:srgbClr val="003399"/>
                </a:solidFill>
              </a:rPr>
              <a:t>认真备课（</a:t>
            </a:r>
            <a:r>
              <a:rPr lang="zh-CN" altLang="en-US" sz="2600" b="1" kern="0" dirty="0">
                <a:solidFill>
                  <a:srgbClr val="003399"/>
                </a:solidFill>
              </a:rPr>
              <a:t>上课</a:t>
            </a:r>
            <a:r>
              <a:rPr lang="zh-CN" altLang="en-US" sz="2600" b="1" kern="0" dirty="0" smtClean="0">
                <a:solidFill>
                  <a:srgbClr val="003399"/>
                </a:solidFill>
              </a:rPr>
              <a:t>时间与地点、课堂互动）</a:t>
            </a:r>
            <a:endParaRPr lang="en-US" altLang="zh-CN" sz="2600" b="1" kern="0" dirty="0" smtClean="0">
              <a:solidFill>
                <a:srgbClr val="003399"/>
              </a:solidFill>
            </a:endParaRPr>
          </a:p>
          <a:p>
            <a:pPr marL="971550" lvl="1" indent="-514350">
              <a:buAutoNum type="arabicPeriod"/>
            </a:pPr>
            <a:r>
              <a:rPr lang="zh-CN" altLang="en-US" sz="2600" b="1" kern="0" dirty="0" smtClean="0">
                <a:solidFill>
                  <a:srgbClr val="003399"/>
                </a:solidFill>
              </a:rPr>
              <a:t>熟悉授课内容对人才培养的作用，熟悉学校人才培养的相关政策；</a:t>
            </a:r>
            <a:endParaRPr lang="en-US" altLang="zh-CN" sz="2600" b="1" kern="0" dirty="0" smtClean="0">
              <a:solidFill>
                <a:srgbClr val="003399"/>
              </a:solidFill>
            </a:endParaRPr>
          </a:p>
          <a:p>
            <a:pPr marL="514350" indent="-514350">
              <a:buAutoNum type="arabicPeriod"/>
            </a:pPr>
            <a:endParaRPr lang="en-US" altLang="zh-CN" sz="2800" b="1" kern="0" dirty="0" smtClean="0">
              <a:solidFill>
                <a:schemeClr val="bg1"/>
              </a:solidFill>
            </a:endParaRPr>
          </a:p>
          <a:p>
            <a:pPr marL="514350" indent="-514350">
              <a:buAutoNum type="arabicPeriod"/>
            </a:pPr>
            <a:endParaRPr lang="en-US" altLang="zh-CN" sz="2800" b="1" kern="0" dirty="0">
              <a:solidFill>
                <a:schemeClr val="bg1"/>
              </a:solidFill>
            </a:endParaRPr>
          </a:p>
          <a:p>
            <a:endParaRPr lang="en-US" altLang="zh-CN" sz="2800" b="1" kern="0" dirty="0" smtClean="0">
              <a:solidFill>
                <a:schemeClr val="bg1"/>
              </a:solidFill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 bwMode="auto">
          <a:xfrm>
            <a:off x="1273845" y="3645024"/>
            <a:ext cx="10366375" cy="15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800">
                <a:solidFill>
                  <a:schemeClr val="bg2"/>
                </a:solidFill>
                <a:latin typeface="+mn-lt"/>
                <a:ea typeface="仿宋_GB2312" pitchFamily="49" charset="-122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  <a:ea typeface="宋体" pitchFamily="2" charset="-122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5pPr>
            <a:lvl6pPr marL="22860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6pPr>
            <a:lvl7pPr marL="27432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7pPr>
            <a:lvl8pPr marL="32004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8pPr>
            <a:lvl9pPr marL="36576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9pPr>
          </a:lstStyle>
          <a:p>
            <a:r>
              <a:rPr lang="zh-CN" altLang="en-US" sz="2800" b="1" kern="0" dirty="0" smtClean="0">
                <a:solidFill>
                  <a:schemeClr val="bg1"/>
                </a:solidFill>
              </a:rPr>
              <a:t>负责人：任课教师、专业负责人、周来</a:t>
            </a:r>
            <a:endParaRPr lang="en-US" altLang="zh-CN" sz="2800" b="1" kern="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22280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2"/>
          <p:cNvSpPr txBox="1">
            <a:spLocks/>
          </p:cNvSpPr>
          <p:nvPr/>
        </p:nvSpPr>
        <p:spPr bwMode="auto">
          <a:xfrm>
            <a:off x="879189" y="254367"/>
            <a:ext cx="10366375" cy="15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800">
                <a:solidFill>
                  <a:schemeClr val="bg2"/>
                </a:solidFill>
                <a:latin typeface="+mn-lt"/>
                <a:ea typeface="仿宋_GB2312" pitchFamily="49" charset="-122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  <a:ea typeface="宋体" pitchFamily="2" charset="-122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5pPr>
            <a:lvl6pPr marL="22860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6pPr>
            <a:lvl7pPr marL="27432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7pPr>
            <a:lvl8pPr marL="32004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8pPr>
            <a:lvl9pPr marL="36576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9pPr>
          </a:lstStyle>
          <a:p>
            <a:r>
              <a:rPr lang="zh-CN" altLang="en-US" sz="2800" b="1" kern="0" dirty="0" smtClean="0">
                <a:solidFill>
                  <a:srgbClr val="FF0000"/>
                </a:solidFill>
              </a:rPr>
              <a:t>评估期间全院教师员工工作要求：</a:t>
            </a:r>
            <a:endParaRPr lang="en-US" altLang="zh-CN" sz="2800" b="1" kern="0" dirty="0" smtClean="0">
              <a:solidFill>
                <a:srgbClr val="FF0000"/>
              </a:solidFill>
            </a:endParaRPr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1561877" y="1982373"/>
            <a:ext cx="10366375" cy="43204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400" dirty="0" smtClean="0">
                <a:solidFill>
                  <a:srgbClr val="003399"/>
                </a:solidFill>
              </a:rPr>
              <a:t>学院进校审查准备工作截止时间为</a:t>
            </a:r>
            <a:r>
              <a:rPr lang="en-US" altLang="zh-CN" sz="2400" dirty="0" smtClean="0">
                <a:solidFill>
                  <a:srgbClr val="003399"/>
                </a:solidFill>
              </a:rPr>
              <a:t>10</a:t>
            </a:r>
            <a:r>
              <a:rPr lang="zh-CN" altLang="en-US" sz="2400" dirty="0" smtClean="0">
                <a:solidFill>
                  <a:srgbClr val="003399"/>
                </a:solidFill>
              </a:rPr>
              <a:t>月</a:t>
            </a:r>
            <a:r>
              <a:rPr lang="en-US" altLang="zh-CN" sz="2400" dirty="0" smtClean="0">
                <a:solidFill>
                  <a:srgbClr val="003399"/>
                </a:solidFill>
              </a:rPr>
              <a:t>26</a:t>
            </a:r>
            <a:r>
              <a:rPr lang="zh-CN" altLang="en-US" sz="2400" dirty="0" smtClean="0">
                <a:solidFill>
                  <a:srgbClr val="003399"/>
                </a:solidFill>
              </a:rPr>
              <a:t>日</a:t>
            </a:r>
            <a:r>
              <a:rPr lang="en-US" altLang="zh-CN" sz="2400" dirty="0" smtClean="0">
                <a:solidFill>
                  <a:srgbClr val="003399"/>
                </a:solidFill>
              </a:rPr>
              <a:t/>
            </a:r>
            <a:br>
              <a:rPr lang="en-US" altLang="zh-CN" sz="2400" dirty="0" smtClean="0">
                <a:solidFill>
                  <a:srgbClr val="003399"/>
                </a:solidFill>
              </a:rPr>
            </a:br>
            <a:r>
              <a:rPr lang="en-US" altLang="zh-CN" sz="2400" dirty="0" smtClean="0">
                <a:solidFill>
                  <a:srgbClr val="003399"/>
                </a:solidFill>
              </a:rPr>
              <a:t/>
            </a:r>
            <a:br>
              <a:rPr lang="en-US" altLang="zh-CN" sz="2400" dirty="0" smtClean="0">
                <a:solidFill>
                  <a:srgbClr val="003399"/>
                </a:solidFill>
              </a:rPr>
            </a:br>
            <a:endParaRPr lang="zh-CN" altLang="en-US" sz="2400" dirty="0"/>
          </a:p>
        </p:txBody>
      </p:sp>
      <p:sp>
        <p:nvSpPr>
          <p:cNvPr id="8" name="矩形 7"/>
          <p:cNvSpPr/>
          <p:nvPr/>
        </p:nvSpPr>
        <p:spPr>
          <a:xfrm>
            <a:off x="1528902" y="2739923"/>
            <a:ext cx="9145016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eaLnBrk="0" hangingPunct="0">
              <a:buFont typeface="Arial" panose="020B0604020202020204" pitchFamily="34" charset="0"/>
              <a:buChar char="•"/>
            </a:pPr>
            <a:r>
              <a:rPr lang="en-US" altLang="zh-CN" sz="2400" b="1" cap="all" dirty="0">
                <a:solidFill>
                  <a:srgbClr val="003399"/>
                </a:solidFill>
                <a:latin typeface="+mj-lt"/>
                <a:ea typeface="+mj-ea"/>
                <a:cs typeface="+mj-cs"/>
              </a:rPr>
              <a:t>10</a:t>
            </a:r>
            <a:r>
              <a:rPr lang="zh-CN" altLang="en-US" sz="2400" b="1" cap="all" dirty="0">
                <a:solidFill>
                  <a:srgbClr val="003399"/>
                </a:solidFill>
                <a:latin typeface="+mj-lt"/>
                <a:ea typeface="+mj-ea"/>
                <a:cs typeface="+mj-cs"/>
              </a:rPr>
              <a:t>月</a:t>
            </a:r>
            <a:r>
              <a:rPr lang="en-US" altLang="zh-CN" sz="2400" b="1" cap="all" dirty="0">
                <a:solidFill>
                  <a:srgbClr val="003399"/>
                </a:solidFill>
                <a:latin typeface="+mj-lt"/>
                <a:ea typeface="+mj-ea"/>
                <a:cs typeface="+mj-cs"/>
              </a:rPr>
              <a:t>30</a:t>
            </a:r>
            <a:r>
              <a:rPr lang="zh-CN" altLang="en-US" sz="2400" b="1" cap="all" dirty="0">
                <a:solidFill>
                  <a:srgbClr val="003399"/>
                </a:solidFill>
                <a:latin typeface="+mj-lt"/>
                <a:ea typeface="+mj-ea"/>
                <a:cs typeface="+mj-cs"/>
              </a:rPr>
              <a:t>日</a:t>
            </a:r>
            <a:r>
              <a:rPr lang="en-US" altLang="zh-CN" sz="2400" b="1" cap="all" dirty="0">
                <a:solidFill>
                  <a:srgbClr val="003399"/>
                </a:solidFill>
                <a:latin typeface="+mj-lt"/>
                <a:ea typeface="+mj-ea"/>
                <a:cs typeface="+mj-cs"/>
              </a:rPr>
              <a:t>-11</a:t>
            </a:r>
            <a:r>
              <a:rPr lang="zh-CN" altLang="en-US" sz="2400" b="1" cap="all" dirty="0">
                <a:solidFill>
                  <a:srgbClr val="003399"/>
                </a:solidFill>
                <a:latin typeface="+mj-lt"/>
                <a:ea typeface="+mj-ea"/>
                <a:cs typeface="+mj-cs"/>
              </a:rPr>
              <a:t>月</a:t>
            </a:r>
            <a:r>
              <a:rPr lang="en-US" altLang="zh-CN" sz="2400" b="1" cap="all" dirty="0">
                <a:solidFill>
                  <a:srgbClr val="003399"/>
                </a:solidFill>
                <a:latin typeface="+mj-lt"/>
                <a:ea typeface="+mj-ea"/>
                <a:cs typeface="+mj-cs"/>
              </a:rPr>
              <a:t>2</a:t>
            </a:r>
            <a:r>
              <a:rPr lang="zh-CN" altLang="en-US" sz="2400" b="1" cap="all" dirty="0">
                <a:solidFill>
                  <a:srgbClr val="003399"/>
                </a:solidFill>
                <a:latin typeface="+mj-lt"/>
                <a:ea typeface="+mj-ea"/>
                <a:cs typeface="+mj-cs"/>
              </a:rPr>
              <a:t>日</a:t>
            </a:r>
            <a:r>
              <a:rPr lang="zh-CN" altLang="zh-CN" sz="2400" b="1" cap="all" dirty="0">
                <a:solidFill>
                  <a:srgbClr val="003399"/>
                </a:solidFill>
                <a:latin typeface="+mj-lt"/>
                <a:ea typeface="+mj-ea"/>
                <a:cs typeface="+mj-cs"/>
              </a:rPr>
              <a:t>所有教师员工和学院领导全部在岗，</a:t>
            </a:r>
            <a:r>
              <a:rPr lang="zh-CN" altLang="zh-CN" sz="2400" b="1" cap="all" dirty="0" smtClean="0">
                <a:solidFill>
                  <a:srgbClr val="003399"/>
                </a:solidFill>
                <a:latin typeface="+mj-lt"/>
                <a:ea typeface="+mj-ea"/>
                <a:cs typeface="+mj-cs"/>
              </a:rPr>
              <a:t>不得请假</a:t>
            </a:r>
            <a:r>
              <a:rPr lang="zh-CN" altLang="zh-CN" sz="2400" b="1" cap="all" dirty="0">
                <a:solidFill>
                  <a:srgbClr val="003399"/>
                </a:solidFill>
                <a:latin typeface="+mj-lt"/>
                <a:ea typeface="+mj-ea"/>
                <a:cs typeface="+mj-cs"/>
              </a:rPr>
              <a:t>，保证通讯畅通，随叫随到；</a:t>
            </a:r>
            <a:r>
              <a:rPr lang="en-US" altLang="zh-CN" sz="2400" b="1" cap="all" dirty="0">
                <a:solidFill>
                  <a:srgbClr val="003399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altLang="zh-CN" sz="2400" b="1" cap="all" dirty="0">
                <a:solidFill>
                  <a:srgbClr val="003399"/>
                </a:solidFill>
                <a:latin typeface="+mj-lt"/>
                <a:ea typeface="+mj-ea"/>
                <a:cs typeface="+mj-cs"/>
              </a:rPr>
            </a:br>
            <a:endParaRPr lang="zh-CN" altLang="en-US" sz="2400" b="1" cap="all" dirty="0">
              <a:solidFill>
                <a:srgbClr val="003399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531018" y="3822976"/>
            <a:ext cx="91429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eaLnBrk="0" hangingPunct="0">
              <a:buFont typeface="Arial" panose="020B0604020202020204" pitchFamily="34" charset="0"/>
              <a:buChar char="•"/>
            </a:pPr>
            <a:r>
              <a:rPr lang="zh-CN" altLang="en-US" sz="2400" b="1" cap="all" dirty="0" smtClean="0">
                <a:solidFill>
                  <a:srgbClr val="003399"/>
                </a:solidFill>
                <a:latin typeface="+mj-lt"/>
                <a:ea typeface="+mj-ea"/>
                <a:cs typeface="+mj-cs"/>
              </a:rPr>
              <a:t>所有人员穿着</a:t>
            </a:r>
            <a:r>
              <a:rPr lang="zh-CN" altLang="en-US" sz="2400" b="1" cap="all" dirty="0">
                <a:solidFill>
                  <a:srgbClr val="003399"/>
                </a:solidFill>
                <a:latin typeface="+mj-lt"/>
                <a:ea typeface="+mj-ea"/>
                <a:cs typeface="+mj-cs"/>
              </a:rPr>
              <a:t>得体，上课教师穿正装，</a:t>
            </a:r>
            <a:r>
              <a:rPr lang="zh-CN" altLang="en-US" sz="2400" b="1" cap="all" dirty="0" smtClean="0">
                <a:solidFill>
                  <a:srgbClr val="003399"/>
                </a:solidFill>
                <a:latin typeface="+mj-lt"/>
                <a:ea typeface="+mj-ea"/>
                <a:cs typeface="+mj-cs"/>
              </a:rPr>
              <a:t>实验室人员、</a:t>
            </a:r>
            <a:r>
              <a:rPr lang="zh-CN" altLang="en-US" sz="2400" b="1" cap="all" dirty="0">
                <a:solidFill>
                  <a:srgbClr val="003399"/>
                </a:solidFill>
                <a:latin typeface="+mj-lt"/>
                <a:ea typeface="+mj-ea"/>
                <a:cs typeface="+mj-cs"/>
              </a:rPr>
              <a:t>实验课师生穿</a:t>
            </a:r>
            <a:r>
              <a:rPr lang="zh-CN" altLang="en-US" sz="2400" b="1" cap="all" dirty="0" smtClean="0">
                <a:solidFill>
                  <a:srgbClr val="003399"/>
                </a:solidFill>
                <a:latin typeface="+mj-lt"/>
                <a:ea typeface="+mj-ea"/>
                <a:cs typeface="+mj-cs"/>
              </a:rPr>
              <a:t>实验服</a:t>
            </a:r>
            <a:r>
              <a:rPr lang="zh-CN" altLang="en-US" sz="2400" b="1" cap="all" dirty="0">
                <a:solidFill>
                  <a:srgbClr val="003399"/>
                </a:solidFill>
                <a:latin typeface="+mj-lt"/>
                <a:ea typeface="+mj-ea"/>
                <a:cs typeface="+mj-cs"/>
              </a:rPr>
              <a:t>；</a:t>
            </a:r>
          </a:p>
        </p:txBody>
      </p:sp>
      <p:sp>
        <p:nvSpPr>
          <p:cNvPr id="10" name="矩形 9"/>
          <p:cNvSpPr/>
          <p:nvPr/>
        </p:nvSpPr>
        <p:spPr>
          <a:xfrm>
            <a:off x="1531018" y="5085184"/>
            <a:ext cx="91429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eaLnBrk="0" hangingPunct="0">
              <a:buFont typeface="Arial" panose="020B0604020202020204" pitchFamily="34" charset="0"/>
              <a:buChar char="•"/>
            </a:pPr>
            <a:r>
              <a:rPr lang="zh-CN" altLang="en-US" sz="2400" b="1" cap="all" dirty="0" smtClean="0">
                <a:solidFill>
                  <a:srgbClr val="003399"/>
                </a:solidFill>
                <a:latin typeface="+mj-lt"/>
                <a:ea typeface="+mj-ea"/>
                <a:cs typeface="+mj-cs"/>
              </a:rPr>
              <a:t>注意言行，熟悉本科教学评估的相关学习材料</a:t>
            </a:r>
            <a:endParaRPr lang="zh-CN" altLang="en-US" sz="2400" b="1" cap="all" dirty="0">
              <a:solidFill>
                <a:srgbClr val="003399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7667138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4648" y="1354457"/>
            <a:ext cx="10654333" cy="1741869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571500" indent="-5715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zh-CN" altLang="en-US" sz="360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大学本位是教书育人，初心是培养人才，本科教育是重中之重。</a:t>
            </a:r>
            <a:r>
              <a:rPr lang="en-US" altLang="zh-CN" sz="360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altLang="zh-CN" sz="360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</a:br>
            <a:endParaRPr lang="zh-CN" altLang="en-US" sz="3600" dirty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2"/>
          <p:cNvSpPr txBox="1">
            <a:spLocks noGrp="1"/>
          </p:cNvSpPr>
          <p:nvPr>
            <p:ph type="body" idx="1"/>
          </p:nvPr>
        </p:nvSpPr>
        <p:spPr bwMode="auto">
          <a:xfrm>
            <a:off x="5140964" y="359808"/>
            <a:ext cx="2240685" cy="745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800">
                <a:solidFill>
                  <a:schemeClr val="bg2"/>
                </a:solidFill>
                <a:latin typeface="+mn-lt"/>
                <a:ea typeface="仿宋_GB2312" pitchFamily="49" charset="-122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  <a:ea typeface="宋体" pitchFamily="2" charset="-122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5pPr>
            <a:lvl6pPr marL="22860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6pPr>
            <a:lvl7pPr marL="27432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7pPr>
            <a:lvl8pPr marL="32004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8pPr>
            <a:lvl9pPr marL="36576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9pPr>
          </a:lstStyle>
          <a:p>
            <a:r>
              <a:rPr lang="zh-CN" altLang="en-US" sz="4400" b="1" dirty="0" smtClean="0">
                <a:solidFill>
                  <a:schemeClr val="tx1"/>
                </a:solidFill>
              </a:rPr>
              <a:t>结语</a:t>
            </a:r>
            <a:endParaRPr lang="en-US" altLang="zh-CN" sz="4400" b="1" kern="0" dirty="0" smtClean="0">
              <a:solidFill>
                <a:schemeClr val="tx1"/>
              </a:solidFill>
            </a:endParaRPr>
          </a:p>
        </p:txBody>
      </p:sp>
      <p:sp>
        <p:nvSpPr>
          <p:cNvPr id="5" name="标题 1"/>
          <p:cNvSpPr txBox="1">
            <a:spLocks/>
          </p:cNvSpPr>
          <p:nvPr/>
        </p:nvSpPr>
        <p:spPr bwMode="auto">
          <a:xfrm>
            <a:off x="841797" y="2832021"/>
            <a:ext cx="10366375" cy="1258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defRPr sz="3600" b="1" cap="all">
                <a:solidFill>
                  <a:srgbClr val="FF0000"/>
                </a:solidFill>
                <a:latin typeface="+mn-lt"/>
                <a:ea typeface="+mn-ea"/>
              </a:defRPr>
            </a:lvl1pPr>
            <a:lvl2pPr eaLnBrk="0" hangingPunct="0">
              <a:defRPr sz="2400">
                <a:solidFill>
                  <a:schemeClr val="bg1"/>
                </a:solidFill>
                <a:ea typeface="微软雅黑" pitchFamily="34" charset="-122"/>
              </a:defRPr>
            </a:lvl2pPr>
            <a:lvl3pPr eaLnBrk="0" hangingPunct="0">
              <a:defRPr sz="2400">
                <a:solidFill>
                  <a:schemeClr val="bg1"/>
                </a:solidFill>
                <a:ea typeface="微软雅黑" pitchFamily="34" charset="-122"/>
              </a:defRPr>
            </a:lvl3pPr>
            <a:lvl4pPr eaLnBrk="0" hangingPunct="0">
              <a:defRPr sz="2400">
                <a:solidFill>
                  <a:schemeClr val="bg1"/>
                </a:solidFill>
                <a:ea typeface="微软雅黑" pitchFamily="34" charset="-122"/>
              </a:defRPr>
            </a:lvl4pPr>
            <a:lvl5pPr eaLnBrk="0" hangingPunct="0">
              <a:defRPr sz="2400">
                <a:solidFill>
                  <a:schemeClr val="bg1"/>
                </a:solidFill>
                <a:ea typeface="微软雅黑" pitchFamily="34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a typeface="微软雅黑" pitchFamily="34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a typeface="微软雅黑" pitchFamily="34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a typeface="微软雅黑" pitchFamily="34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a typeface="微软雅黑" pitchFamily="34" charset="-122"/>
              </a:defRPr>
            </a:lvl9pPr>
          </a:lstStyle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dirty="0"/>
              <a:t>教学质量是</a:t>
            </a:r>
            <a:r>
              <a:rPr lang="zh-CN" altLang="en-US" dirty="0" smtClean="0"/>
              <a:t>生命线（质量决定兴衰）</a:t>
            </a:r>
            <a:r>
              <a:rPr lang="en-US" altLang="zh-CN" dirty="0"/>
              <a:t/>
            </a:r>
            <a:br>
              <a:rPr lang="en-US" altLang="zh-CN" dirty="0"/>
            </a:br>
            <a:endParaRPr lang="zh-CN" altLang="en-US" dirty="0"/>
          </a:p>
        </p:txBody>
      </p:sp>
      <p:sp>
        <p:nvSpPr>
          <p:cNvPr id="6" name="标题 1"/>
          <p:cNvSpPr txBox="1">
            <a:spLocks/>
          </p:cNvSpPr>
          <p:nvPr/>
        </p:nvSpPr>
        <p:spPr bwMode="auto">
          <a:xfrm>
            <a:off x="841797" y="4273253"/>
            <a:ext cx="10366375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eaLnBrk="0" hangingPunct="0">
              <a:spcBef>
                <a:spcPct val="20000"/>
              </a:spcBef>
              <a:defRPr sz="3600" b="1" cap="all">
                <a:solidFill>
                  <a:srgbClr val="FF0000"/>
                </a:solidFill>
                <a:latin typeface="+mn-lt"/>
                <a:ea typeface="+mn-ea"/>
              </a:defRPr>
            </a:lvl1pPr>
            <a:lvl2pPr eaLnBrk="0" hangingPunct="0">
              <a:defRPr sz="2400">
                <a:solidFill>
                  <a:schemeClr val="bg1"/>
                </a:solidFill>
                <a:ea typeface="微软雅黑" pitchFamily="34" charset="-122"/>
              </a:defRPr>
            </a:lvl2pPr>
            <a:lvl3pPr eaLnBrk="0" hangingPunct="0">
              <a:defRPr sz="2400">
                <a:solidFill>
                  <a:schemeClr val="bg1"/>
                </a:solidFill>
                <a:ea typeface="微软雅黑" pitchFamily="34" charset="-122"/>
              </a:defRPr>
            </a:lvl3pPr>
            <a:lvl4pPr eaLnBrk="0" hangingPunct="0">
              <a:defRPr sz="2400">
                <a:solidFill>
                  <a:schemeClr val="bg1"/>
                </a:solidFill>
                <a:ea typeface="微软雅黑" pitchFamily="34" charset="-122"/>
              </a:defRPr>
            </a:lvl4pPr>
            <a:lvl5pPr eaLnBrk="0" hangingPunct="0">
              <a:defRPr sz="2400">
                <a:solidFill>
                  <a:schemeClr val="bg1"/>
                </a:solidFill>
                <a:ea typeface="微软雅黑" pitchFamily="34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a typeface="微软雅黑" pitchFamily="34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a typeface="微软雅黑" pitchFamily="34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a typeface="微软雅黑" pitchFamily="34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a typeface="微软雅黑" pitchFamily="34" charset="-122"/>
              </a:defRPr>
            </a:lvl9pPr>
          </a:lstStyle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dirty="0"/>
              <a:t>内涵建设与国家双一流建设，学校“三个一流”的目标</a:t>
            </a:r>
            <a:r>
              <a:rPr lang="zh-CN" altLang="en-US" dirty="0" smtClean="0"/>
              <a:t>是高度一致</a:t>
            </a:r>
            <a:r>
              <a:rPr lang="zh-CN" altLang="en-US" dirty="0"/>
              <a:t>的。</a:t>
            </a:r>
          </a:p>
        </p:txBody>
      </p:sp>
      <p:sp>
        <p:nvSpPr>
          <p:cNvPr id="7" name="标题 1"/>
          <p:cNvSpPr txBox="1">
            <a:spLocks/>
          </p:cNvSpPr>
          <p:nvPr/>
        </p:nvSpPr>
        <p:spPr bwMode="auto">
          <a:xfrm>
            <a:off x="828036" y="5733256"/>
            <a:ext cx="10366375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571500" indent="-5715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600" b="1" cap="all">
                <a:solidFill>
                  <a:srgbClr val="FF0000"/>
                </a:solidFill>
                <a:latin typeface="+mn-lt"/>
                <a:ea typeface="+mn-ea"/>
              </a:defRPr>
            </a:lvl1pPr>
            <a:lvl2pPr eaLnBrk="0" hangingPunct="0">
              <a:defRPr sz="2400">
                <a:solidFill>
                  <a:schemeClr val="bg1"/>
                </a:solidFill>
                <a:ea typeface="微软雅黑" pitchFamily="34" charset="-122"/>
              </a:defRPr>
            </a:lvl2pPr>
            <a:lvl3pPr eaLnBrk="0" hangingPunct="0">
              <a:defRPr sz="2400">
                <a:solidFill>
                  <a:schemeClr val="bg1"/>
                </a:solidFill>
                <a:ea typeface="微软雅黑" pitchFamily="34" charset="-122"/>
              </a:defRPr>
            </a:lvl3pPr>
            <a:lvl4pPr eaLnBrk="0" hangingPunct="0">
              <a:defRPr sz="2400">
                <a:solidFill>
                  <a:schemeClr val="bg1"/>
                </a:solidFill>
                <a:ea typeface="微软雅黑" pitchFamily="34" charset="-122"/>
              </a:defRPr>
            </a:lvl4pPr>
            <a:lvl5pPr eaLnBrk="0" hangingPunct="0">
              <a:defRPr sz="2400">
                <a:solidFill>
                  <a:schemeClr val="bg1"/>
                </a:solidFill>
                <a:ea typeface="微软雅黑" pitchFamily="34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a typeface="微软雅黑" pitchFamily="34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a typeface="微软雅黑" pitchFamily="34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a typeface="微软雅黑" pitchFamily="34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a typeface="微软雅黑" pitchFamily="34" charset="-122"/>
              </a:defRPr>
            </a:lvl9pPr>
          </a:lstStyle>
          <a:p>
            <a:r>
              <a:rPr lang="zh-CN" altLang="en-US" dirty="0"/>
              <a:t>审核</a:t>
            </a:r>
            <a:r>
              <a:rPr lang="zh-CN" altLang="en-US" dirty="0" smtClean="0"/>
              <a:t>评估、内涵</a:t>
            </a:r>
            <a:r>
              <a:rPr lang="zh-CN" altLang="en-US" dirty="0"/>
              <a:t>建设是开始</a:t>
            </a:r>
            <a:r>
              <a:rPr lang="zh-CN" altLang="en-US" dirty="0" smtClean="0"/>
              <a:t>的结束，不是结束的开始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08009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8"/>
          <p:cNvSpPr>
            <a:spLocks noChangeArrowheads="1"/>
          </p:cNvSpPr>
          <p:nvPr/>
        </p:nvSpPr>
        <p:spPr bwMode="auto">
          <a:xfrm>
            <a:off x="4010025" y="2276475"/>
            <a:ext cx="6589713" cy="2352675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endParaRPr lang="zh-CN" altLang="en-US">
              <a:solidFill>
                <a:srgbClr val="C4261D"/>
              </a:solidFill>
            </a:endParaRPr>
          </a:p>
        </p:txBody>
      </p:sp>
      <p:sp>
        <p:nvSpPr>
          <p:cNvPr id="7171" name="TextBox 6"/>
          <p:cNvSpPr txBox="1">
            <a:spLocks noChangeArrowheads="1"/>
          </p:cNvSpPr>
          <p:nvPr/>
        </p:nvSpPr>
        <p:spPr bwMode="auto">
          <a:xfrm>
            <a:off x="4010025" y="2698269"/>
            <a:ext cx="6408836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8000" b="1" dirty="0" smtClean="0">
                <a:solidFill>
                  <a:srgbClr val="F8F8F8"/>
                </a:solidFill>
                <a:latin typeface="微软雅黑" pitchFamily="34" charset="-122"/>
                <a:ea typeface="微软雅黑" pitchFamily="34" charset="-122"/>
              </a:rPr>
              <a:t>学校总体部署</a:t>
            </a:r>
            <a:endParaRPr lang="zh-CN" altLang="en-US" sz="8000" b="1" dirty="0">
              <a:solidFill>
                <a:srgbClr val="F8F8F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172" name="直接连接符 10"/>
          <p:cNvCxnSpPr>
            <a:cxnSpLocks noChangeShapeType="1"/>
          </p:cNvCxnSpPr>
          <p:nvPr/>
        </p:nvCxnSpPr>
        <p:spPr bwMode="auto">
          <a:xfrm flipV="1">
            <a:off x="3754438" y="2276475"/>
            <a:ext cx="0" cy="2352675"/>
          </a:xfrm>
          <a:prstGeom prst="line">
            <a:avLst/>
          </a:prstGeom>
          <a:noFill/>
          <a:ln w="9525" algn="ctr">
            <a:solidFill>
              <a:srgbClr val="00206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9" name="Freeform 6"/>
          <p:cNvSpPr>
            <a:spLocks/>
          </p:cNvSpPr>
          <p:nvPr/>
        </p:nvSpPr>
        <p:spPr bwMode="auto">
          <a:xfrm flipH="1">
            <a:off x="7938" y="2165350"/>
            <a:ext cx="1636712" cy="2527300"/>
          </a:xfrm>
          <a:custGeom>
            <a:avLst/>
            <a:gdLst/>
            <a:ahLst/>
            <a:cxnLst/>
            <a:rect l="l" t="t" r="r" b="b"/>
            <a:pathLst>
              <a:path w="1636805" h="2527151">
                <a:moveTo>
                  <a:pt x="1636805" y="0"/>
                </a:moveTo>
                <a:lnTo>
                  <a:pt x="157161" y="0"/>
                </a:lnTo>
                <a:cubicBezTo>
                  <a:pt x="479113" y="297673"/>
                  <a:pt x="680524" y="725002"/>
                  <a:pt x="680524" y="1199898"/>
                </a:cubicBezTo>
                <a:cubicBezTo>
                  <a:pt x="680524" y="1746911"/>
                  <a:pt x="411976" y="2231780"/>
                  <a:pt x="0" y="2527151"/>
                </a:cubicBezTo>
                <a:lnTo>
                  <a:pt x="1636805" y="2527151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</p:spPr>
        <p:txBody>
          <a:bodyPr/>
          <a:lstStyle/>
          <a:p>
            <a:pPr>
              <a:buFont typeface="Arial" pitchFamily="34" charset="0"/>
              <a:buNone/>
              <a:defRPr/>
            </a:pPr>
            <a:endParaRPr lang="zh-CN" altLang="en-US" dirty="0"/>
          </a:p>
        </p:txBody>
      </p:sp>
      <p:sp>
        <p:nvSpPr>
          <p:cNvPr id="7174" name="Freeform 6"/>
          <p:cNvSpPr>
            <a:spLocks/>
          </p:cNvSpPr>
          <p:nvPr/>
        </p:nvSpPr>
        <p:spPr bwMode="auto">
          <a:xfrm flipH="1">
            <a:off x="11161713" y="2165350"/>
            <a:ext cx="1035050" cy="2527300"/>
          </a:xfrm>
          <a:custGeom>
            <a:avLst/>
            <a:gdLst>
              <a:gd name="T0" fmla="*/ 13289182 w 621232"/>
              <a:gd name="T1" fmla="*/ 0 h 2527151"/>
              <a:gd name="T2" fmla="*/ 0 w 621232"/>
              <a:gd name="T3" fmla="*/ 0 h 2527151"/>
              <a:gd name="T4" fmla="*/ 0 w 621232"/>
              <a:gd name="T5" fmla="*/ 2528050 h 2527151"/>
              <a:gd name="T6" fmla="*/ 13289182 w 621232"/>
              <a:gd name="T7" fmla="*/ 2528050 h 2527151"/>
              <a:gd name="T8" fmla="*/ 0 60000 65536"/>
              <a:gd name="T9" fmla="*/ 0 60000 65536"/>
              <a:gd name="T10" fmla="*/ 0 60000 65536"/>
              <a:gd name="T11" fmla="*/ 0 60000 65536"/>
              <a:gd name="T12" fmla="*/ 0 w 621232"/>
              <a:gd name="T13" fmla="*/ 0 h 2527151"/>
              <a:gd name="T14" fmla="*/ 621232 w 621232"/>
              <a:gd name="T15" fmla="*/ 2527151 h 252715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21232" h="2527151">
                <a:moveTo>
                  <a:pt x="621232" y="0"/>
                </a:moveTo>
                <a:lnTo>
                  <a:pt x="0" y="0"/>
                </a:lnTo>
                <a:lnTo>
                  <a:pt x="0" y="2527151"/>
                </a:lnTo>
                <a:lnTo>
                  <a:pt x="621232" y="2527151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pic>
        <p:nvPicPr>
          <p:cNvPr id="7175" name="Picture 38" descr="E:\学院电脑工作\环测学院基本材料情况\图标\校徽透明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275" y="2376488"/>
            <a:ext cx="215265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4735" y="290442"/>
            <a:ext cx="10366375" cy="1362075"/>
          </a:xfrm>
        </p:spPr>
        <p:txBody>
          <a:bodyPr/>
          <a:lstStyle/>
          <a:p>
            <a:r>
              <a:rPr lang="zh-CN" altLang="zh-CN" kern="100" dirty="0">
                <a:solidFill>
                  <a:srgbClr val="003399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专家进</a:t>
            </a:r>
            <a:r>
              <a:rPr lang="zh-CN" altLang="zh-CN" kern="100" dirty="0" smtClean="0">
                <a:solidFill>
                  <a:srgbClr val="003399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校</a:t>
            </a:r>
            <a:r>
              <a:rPr lang="zh-CN" altLang="en-US" kern="100" dirty="0" smtClean="0">
                <a:solidFill>
                  <a:srgbClr val="003399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工作安排</a:t>
            </a:r>
            <a:r>
              <a:rPr lang="zh-CN" altLang="zh-CN" sz="2800" kern="100" dirty="0">
                <a:solidFill>
                  <a:srgbClr val="003399"/>
                </a:solidFill>
                <a:latin typeface="Times New Roman" panose="02020603050405020304" pitchFamily="18" charset="0"/>
              </a:rPr>
              <a:t/>
            </a:r>
            <a:br>
              <a:rPr lang="zh-CN" altLang="zh-CN" sz="2800" kern="100" dirty="0">
                <a:solidFill>
                  <a:srgbClr val="003399"/>
                </a:solidFill>
                <a:latin typeface="Times New Roman" panose="02020603050405020304" pitchFamily="18" charset="0"/>
              </a:rPr>
            </a:br>
            <a:endParaRPr lang="zh-CN" altLang="en-US" dirty="0">
              <a:solidFill>
                <a:srgbClr val="003399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684242" y="2358781"/>
            <a:ext cx="6096000" cy="1277273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algn="just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zh-CN" sz="2400" b="1" kern="100" dirty="0" smtClean="0">
                <a:solidFill>
                  <a:srgbClr val="003399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10</a:t>
            </a:r>
            <a:r>
              <a:rPr lang="zh-CN" altLang="zh-CN" sz="2400" b="1" kern="100" dirty="0">
                <a:solidFill>
                  <a:srgbClr val="003399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月</a:t>
            </a:r>
            <a:r>
              <a:rPr lang="en-US" altLang="zh-CN" sz="2400" b="1" kern="100" dirty="0">
                <a:solidFill>
                  <a:srgbClr val="003399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29</a:t>
            </a:r>
            <a:r>
              <a:rPr lang="zh-CN" altLang="zh-CN" sz="2400" b="1" kern="100" dirty="0">
                <a:solidFill>
                  <a:srgbClr val="003399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日进</a:t>
            </a:r>
            <a:r>
              <a:rPr lang="zh-CN" altLang="zh-CN" sz="2400" b="1" kern="100" dirty="0" smtClean="0">
                <a:solidFill>
                  <a:srgbClr val="003399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校</a:t>
            </a:r>
            <a:endParaRPr lang="en-US" altLang="zh-CN" sz="2400" b="1" kern="100" dirty="0" smtClean="0">
              <a:solidFill>
                <a:srgbClr val="003399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 marL="457200" indent="-457200" algn="just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zh-CN" sz="2400" b="1" kern="100" dirty="0" smtClean="0">
                <a:solidFill>
                  <a:srgbClr val="003399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10</a:t>
            </a:r>
            <a:r>
              <a:rPr lang="zh-CN" altLang="zh-CN" sz="2400" b="1" kern="100" dirty="0">
                <a:solidFill>
                  <a:srgbClr val="003399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月</a:t>
            </a:r>
            <a:r>
              <a:rPr lang="en-US" altLang="zh-CN" sz="2400" b="1" kern="100" dirty="0">
                <a:solidFill>
                  <a:srgbClr val="003399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30</a:t>
            </a:r>
            <a:r>
              <a:rPr lang="zh-CN" altLang="zh-CN" sz="2400" b="1" kern="100" dirty="0">
                <a:solidFill>
                  <a:srgbClr val="003399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日</a:t>
            </a:r>
            <a:r>
              <a:rPr lang="en-US" altLang="zh-CN" sz="2400" b="1" kern="100" dirty="0">
                <a:solidFill>
                  <a:srgbClr val="003399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-11</a:t>
            </a:r>
            <a:r>
              <a:rPr lang="zh-CN" altLang="zh-CN" sz="2400" b="1" kern="100" dirty="0">
                <a:solidFill>
                  <a:srgbClr val="003399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月</a:t>
            </a:r>
            <a:r>
              <a:rPr lang="en-US" altLang="zh-CN" sz="2400" b="1" kern="100" dirty="0">
                <a:solidFill>
                  <a:srgbClr val="003399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2</a:t>
            </a:r>
            <a:r>
              <a:rPr lang="zh-CN" altLang="zh-CN" sz="2400" b="1" kern="100" dirty="0" smtClean="0">
                <a:solidFill>
                  <a:srgbClr val="003399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日</a:t>
            </a:r>
            <a:r>
              <a:rPr lang="zh-CN" altLang="en-US" sz="2400" b="1" kern="100" dirty="0" smtClean="0">
                <a:solidFill>
                  <a:srgbClr val="003399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集中评估</a:t>
            </a:r>
            <a:endParaRPr lang="en-US" altLang="zh-CN" sz="2400" b="1" kern="100" dirty="0" smtClean="0">
              <a:solidFill>
                <a:srgbClr val="003399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 marL="457200" indent="-457200" algn="just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zh-CN" sz="2400" b="1" kern="100" dirty="0" smtClean="0">
                <a:solidFill>
                  <a:srgbClr val="003399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11</a:t>
            </a:r>
            <a:r>
              <a:rPr lang="zh-CN" altLang="zh-CN" sz="2400" b="1" kern="100" dirty="0">
                <a:solidFill>
                  <a:srgbClr val="003399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月</a:t>
            </a:r>
            <a:r>
              <a:rPr lang="en-US" altLang="zh-CN" sz="2400" b="1" kern="100" dirty="0">
                <a:solidFill>
                  <a:srgbClr val="003399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3</a:t>
            </a:r>
            <a:r>
              <a:rPr lang="zh-CN" altLang="zh-CN" sz="2400" b="1" kern="100" dirty="0" smtClean="0">
                <a:solidFill>
                  <a:srgbClr val="003399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日</a:t>
            </a:r>
            <a:r>
              <a:rPr lang="en-US" altLang="zh-CN" sz="2400" b="1" kern="100" dirty="0" smtClean="0">
                <a:solidFill>
                  <a:srgbClr val="003399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</a:t>
            </a:r>
            <a:r>
              <a:rPr lang="zh-CN" altLang="zh-CN" sz="2400" b="1" kern="100" dirty="0" smtClean="0">
                <a:solidFill>
                  <a:srgbClr val="003399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离校</a:t>
            </a:r>
            <a:endParaRPr lang="zh-CN" altLang="zh-CN" sz="2400" b="1" kern="100" dirty="0">
              <a:solidFill>
                <a:srgbClr val="003399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0590258"/>
              </p:ext>
            </p:extLst>
          </p:nvPr>
        </p:nvGraphicFramePr>
        <p:xfrm>
          <a:off x="5364861" y="1823067"/>
          <a:ext cx="6637931" cy="49563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0730"/>
                <a:gridCol w="671996"/>
                <a:gridCol w="671996"/>
                <a:gridCol w="1467033"/>
                <a:gridCol w="2110635"/>
                <a:gridCol w="1375541"/>
              </a:tblGrid>
              <a:tr h="277529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序号</a:t>
                      </a:r>
                      <a:endParaRPr lang="zh-CN" alt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姓名</a:t>
                      </a:r>
                      <a:endParaRPr lang="zh-CN" alt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400" u="none" strike="noStrike">
                          <a:solidFill>
                            <a:srgbClr val="FF0000"/>
                          </a:solidFill>
                          <a:effectLst/>
                        </a:rPr>
                        <a:t>性别</a:t>
                      </a:r>
                      <a:endParaRPr lang="zh-CN" altLang="en-US" sz="1400" b="0" i="0" u="none" strike="noStrike">
                        <a:solidFill>
                          <a:srgbClr val="FF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单位</a:t>
                      </a:r>
                      <a:endParaRPr lang="zh-CN" alt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职务</a:t>
                      </a:r>
                      <a:endParaRPr lang="zh-CN" alt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专业</a:t>
                      </a:r>
                      <a:endParaRPr lang="zh-CN" alt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solidFill>
                      <a:srgbClr val="92D050"/>
                    </a:solidFill>
                  </a:tcPr>
                </a:tc>
              </a:tr>
              <a:tr h="27752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u="none" strike="noStrike">
                          <a:solidFill>
                            <a:srgbClr val="003399"/>
                          </a:solidFill>
                          <a:effectLst/>
                        </a:rPr>
                        <a:t>1</a:t>
                      </a:r>
                      <a:endParaRPr lang="en-US" altLang="zh-CN" sz="1400" b="0" i="0" u="none" strike="noStrike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400" u="none" strike="noStrike" dirty="0">
                          <a:solidFill>
                            <a:srgbClr val="003399"/>
                          </a:solidFill>
                          <a:effectLst/>
                        </a:rPr>
                        <a:t>高  松</a:t>
                      </a:r>
                      <a:endParaRPr lang="zh-CN" altLang="en-US" sz="1400" b="0" i="0" u="none" strike="noStrike" dirty="0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400" u="none" strike="noStrike">
                          <a:solidFill>
                            <a:srgbClr val="003399"/>
                          </a:solidFill>
                          <a:effectLst/>
                        </a:rPr>
                        <a:t>男</a:t>
                      </a:r>
                      <a:endParaRPr lang="zh-CN" altLang="en-US" sz="1400" b="0" i="0" u="none" strike="noStrike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>
                          <a:solidFill>
                            <a:srgbClr val="003399"/>
                          </a:solidFill>
                          <a:effectLst/>
                        </a:rPr>
                        <a:t>北京大学</a:t>
                      </a:r>
                      <a:endParaRPr lang="zh-CN" altLang="en-US" sz="1400" b="0" i="0" u="none" strike="noStrike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 dirty="0">
                          <a:solidFill>
                            <a:srgbClr val="003399"/>
                          </a:solidFill>
                          <a:effectLst/>
                        </a:rPr>
                        <a:t>副校长、中国科学院院士</a:t>
                      </a:r>
                      <a:endParaRPr lang="zh-CN" altLang="en-US" sz="1400" b="0" i="0" u="none" strike="noStrike" dirty="0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 dirty="0">
                          <a:solidFill>
                            <a:srgbClr val="003399"/>
                          </a:solidFill>
                          <a:effectLst/>
                        </a:rPr>
                        <a:t>化学</a:t>
                      </a:r>
                      <a:endParaRPr lang="zh-CN" altLang="en-US" sz="1400" b="0" i="0" u="none" strike="noStrike" dirty="0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solidFill>
                      <a:srgbClr val="92D050"/>
                    </a:solidFill>
                  </a:tcPr>
                </a:tc>
              </a:tr>
              <a:tr h="27752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u="none" strike="noStrike">
                          <a:solidFill>
                            <a:srgbClr val="003399"/>
                          </a:solidFill>
                          <a:effectLst/>
                        </a:rPr>
                        <a:t>2</a:t>
                      </a:r>
                      <a:endParaRPr lang="en-US" altLang="zh-CN" sz="1400" b="0" i="0" u="none" strike="noStrike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400" u="none" strike="noStrike" dirty="0">
                          <a:solidFill>
                            <a:srgbClr val="003399"/>
                          </a:solidFill>
                          <a:effectLst/>
                        </a:rPr>
                        <a:t>潘世墨</a:t>
                      </a:r>
                      <a:endParaRPr lang="zh-CN" altLang="en-US" sz="1400" b="0" i="0" u="none" strike="noStrike" dirty="0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400" u="none" strike="noStrike">
                          <a:solidFill>
                            <a:srgbClr val="003399"/>
                          </a:solidFill>
                          <a:effectLst/>
                        </a:rPr>
                        <a:t>男</a:t>
                      </a:r>
                      <a:endParaRPr lang="zh-CN" altLang="en-US" sz="1400" b="0" i="0" u="none" strike="noStrike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>
                          <a:solidFill>
                            <a:srgbClr val="003399"/>
                          </a:solidFill>
                          <a:effectLst/>
                        </a:rPr>
                        <a:t>厦门大学</a:t>
                      </a:r>
                      <a:endParaRPr lang="zh-CN" altLang="en-US" sz="1400" b="0" i="0" u="none" strike="noStrike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 dirty="0">
                          <a:solidFill>
                            <a:srgbClr val="003399"/>
                          </a:solidFill>
                          <a:effectLst/>
                        </a:rPr>
                        <a:t>原常务副校长</a:t>
                      </a:r>
                      <a:endParaRPr lang="zh-CN" altLang="en-US" sz="1400" b="0" i="0" u="none" strike="noStrike" dirty="0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 dirty="0">
                          <a:solidFill>
                            <a:srgbClr val="003399"/>
                          </a:solidFill>
                          <a:effectLst/>
                        </a:rPr>
                        <a:t>哲学、教育学</a:t>
                      </a:r>
                      <a:endParaRPr lang="zh-CN" altLang="en-US" sz="1400" b="0" i="0" u="none" strike="noStrike" dirty="0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solidFill>
                      <a:srgbClr val="92D050"/>
                    </a:solidFill>
                  </a:tcPr>
                </a:tc>
              </a:tr>
              <a:tr h="27752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u="none" strike="noStrike">
                          <a:solidFill>
                            <a:srgbClr val="003399"/>
                          </a:solidFill>
                          <a:effectLst/>
                        </a:rPr>
                        <a:t>3</a:t>
                      </a:r>
                      <a:endParaRPr lang="en-US" altLang="zh-CN" sz="1400" b="0" i="0" u="none" strike="noStrike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400" u="none" strike="noStrike" dirty="0">
                          <a:solidFill>
                            <a:srgbClr val="003399"/>
                          </a:solidFill>
                          <a:effectLst/>
                        </a:rPr>
                        <a:t>郝  翔</a:t>
                      </a:r>
                      <a:endParaRPr lang="zh-CN" altLang="en-US" sz="1400" b="0" i="0" u="none" strike="noStrike" dirty="0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400" u="none" strike="noStrike">
                          <a:solidFill>
                            <a:srgbClr val="003399"/>
                          </a:solidFill>
                          <a:effectLst/>
                        </a:rPr>
                        <a:t>男</a:t>
                      </a:r>
                      <a:endParaRPr lang="zh-CN" altLang="en-US" sz="1400" b="0" i="0" u="none" strike="noStrike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 dirty="0">
                          <a:solidFill>
                            <a:srgbClr val="003399"/>
                          </a:solidFill>
                          <a:effectLst/>
                        </a:rPr>
                        <a:t>中国地质大学</a:t>
                      </a:r>
                      <a:r>
                        <a:rPr lang="en-US" altLang="zh-CN" sz="1400" u="none" strike="noStrike" dirty="0">
                          <a:solidFill>
                            <a:srgbClr val="003399"/>
                          </a:solidFill>
                          <a:effectLst/>
                        </a:rPr>
                        <a:t>(</a:t>
                      </a:r>
                      <a:r>
                        <a:rPr lang="zh-CN" altLang="en-US" sz="1400" u="none" strike="noStrike" dirty="0">
                          <a:solidFill>
                            <a:srgbClr val="003399"/>
                          </a:solidFill>
                          <a:effectLst/>
                        </a:rPr>
                        <a:t>武汉</a:t>
                      </a:r>
                      <a:r>
                        <a:rPr lang="en-US" altLang="zh-CN" sz="1400" u="none" strike="noStrike" dirty="0">
                          <a:solidFill>
                            <a:srgbClr val="003399"/>
                          </a:solidFill>
                          <a:effectLst/>
                        </a:rPr>
                        <a:t>)</a:t>
                      </a:r>
                      <a:endParaRPr lang="en-US" altLang="zh-CN" sz="1400" b="0" i="0" u="none" strike="noStrike" dirty="0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 dirty="0">
                          <a:solidFill>
                            <a:srgbClr val="003399"/>
                          </a:solidFill>
                          <a:effectLst/>
                        </a:rPr>
                        <a:t>原党委书记</a:t>
                      </a:r>
                      <a:endParaRPr lang="zh-CN" altLang="en-US" sz="1400" b="0" i="0" u="none" strike="noStrike" dirty="0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 dirty="0">
                          <a:solidFill>
                            <a:srgbClr val="003399"/>
                          </a:solidFill>
                          <a:effectLst/>
                        </a:rPr>
                        <a:t>思政</a:t>
                      </a:r>
                      <a:endParaRPr lang="zh-CN" altLang="en-US" sz="1400" b="0" i="0" u="none" strike="noStrike" dirty="0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solidFill>
                      <a:srgbClr val="92D050"/>
                    </a:solidFill>
                  </a:tcPr>
                </a:tc>
              </a:tr>
              <a:tr h="27752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u="none" strike="noStrike">
                          <a:solidFill>
                            <a:srgbClr val="003399"/>
                          </a:solidFill>
                          <a:effectLst/>
                        </a:rPr>
                        <a:t>4</a:t>
                      </a:r>
                      <a:endParaRPr lang="en-US" altLang="zh-CN" sz="1400" b="0" i="0" u="none" strike="noStrike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400" u="none" strike="noStrike" dirty="0">
                          <a:solidFill>
                            <a:srgbClr val="003399"/>
                          </a:solidFill>
                          <a:effectLst/>
                        </a:rPr>
                        <a:t>胡岳华</a:t>
                      </a:r>
                      <a:endParaRPr lang="zh-CN" altLang="en-US" sz="1400" b="0" i="0" u="none" strike="noStrike" dirty="0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400" u="none" strike="noStrike">
                          <a:solidFill>
                            <a:srgbClr val="003399"/>
                          </a:solidFill>
                          <a:effectLst/>
                        </a:rPr>
                        <a:t>男</a:t>
                      </a:r>
                      <a:endParaRPr lang="zh-CN" altLang="en-US" sz="1400" b="0" i="0" u="none" strike="noStrike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>
                          <a:solidFill>
                            <a:srgbClr val="003399"/>
                          </a:solidFill>
                          <a:effectLst/>
                        </a:rPr>
                        <a:t>中南大学</a:t>
                      </a:r>
                      <a:endParaRPr lang="zh-CN" altLang="en-US" sz="1400" b="0" i="0" u="none" strike="noStrike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 dirty="0">
                          <a:solidFill>
                            <a:srgbClr val="003399"/>
                          </a:solidFill>
                          <a:effectLst/>
                        </a:rPr>
                        <a:t>常务副校长</a:t>
                      </a:r>
                      <a:endParaRPr lang="zh-CN" altLang="en-US" sz="1400" b="0" i="0" u="none" strike="noStrike" dirty="0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 dirty="0">
                          <a:solidFill>
                            <a:srgbClr val="003399"/>
                          </a:solidFill>
                          <a:effectLst/>
                        </a:rPr>
                        <a:t>矿业工程</a:t>
                      </a:r>
                      <a:endParaRPr lang="zh-CN" altLang="en-US" sz="1400" b="0" i="0" u="none" strike="noStrike" dirty="0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solidFill>
                      <a:srgbClr val="92D050"/>
                    </a:solidFill>
                  </a:tcPr>
                </a:tc>
              </a:tr>
              <a:tr h="27752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u="none" strike="noStrike">
                          <a:solidFill>
                            <a:srgbClr val="003399"/>
                          </a:solidFill>
                          <a:effectLst/>
                        </a:rPr>
                        <a:t>5</a:t>
                      </a:r>
                      <a:endParaRPr lang="en-US" altLang="zh-CN" sz="1400" b="0" i="0" u="none" strike="noStrike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400" u="none" strike="noStrike" dirty="0">
                          <a:solidFill>
                            <a:srgbClr val="003399"/>
                          </a:solidFill>
                          <a:effectLst/>
                        </a:rPr>
                        <a:t>雷涯邻</a:t>
                      </a:r>
                      <a:endParaRPr lang="zh-CN" altLang="en-US" sz="1400" b="0" i="0" u="none" strike="noStrike" dirty="0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400" u="none" strike="noStrike">
                          <a:solidFill>
                            <a:srgbClr val="003399"/>
                          </a:solidFill>
                          <a:effectLst/>
                        </a:rPr>
                        <a:t>女</a:t>
                      </a:r>
                      <a:endParaRPr lang="zh-CN" altLang="en-US" sz="1400" b="0" i="0" u="none" strike="noStrike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>
                          <a:solidFill>
                            <a:srgbClr val="003399"/>
                          </a:solidFill>
                          <a:effectLst/>
                        </a:rPr>
                        <a:t>中国地质大学</a:t>
                      </a:r>
                      <a:r>
                        <a:rPr lang="en-US" altLang="zh-CN" sz="1400" u="none" strike="noStrike">
                          <a:solidFill>
                            <a:srgbClr val="003399"/>
                          </a:solidFill>
                          <a:effectLst/>
                        </a:rPr>
                        <a:t>(</a:t>
                      </a:r>
                      <a:r>
                        <a:rPr lang="zh-CN" altLang="en-US" sz="1400" u="none" strike="noStrike">
                          <a:solidFill>
                            <a:srgbClr val="003399"/>
                          </a:solidFill>
                          <a:effectLst/>
                        </a:rPr>
                        <a:t>北京</a:t>
                      </a:r>
                      <a:r>
                        <a:rPr lang="en-US" altLang="zh-CN" sz="1400" u="none" strike="noStrike">
                          <a:solidFill>
                            <a:srgbClr val="003399"/>
                          </a:solidFill>
                          <a:effectLst/>
                        </a:rPr>
                        <a:t>)</a:t>
                      </a:r>
                      <a:endParaRPr lang="en-US" altLang="zh-CN" sz="1400" b="0" i="0" u="none" strike="noStrike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 dirty="0">
                          <a:solidFill>
                            <a:srgbClr val="003399"/>
                          </a:solidFill>
                          <a:effectLst/>
                        </a:rPr>
                        <a:t>副校长</a:t>
                      </a:r>
                      <a:endParaRPr lang="zh-CN" altLang="en-US" sz="1400" b="0" i="0" u="none" strike="noStrike" dirty="0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 dirty="0">
                          <a:solidFill>
                            <a:srgbClr val="003399"/>
                          </a:solidFill>
                          <a:effectLst/>
                        </a:rPr>
                        <a:t>工商管理类</a:t>
                      </a:r>
                      <a:endParaRPr lang="zh-CN" altLang="en-US" sz="1400" b="0" i="0" u="none" strike="noStrike" dirty="0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solidFill>
                      <a:srgbClr val="92D050"/>
                    </a:solidFill>
                  </a:tcPr>
                </a:tc>
              </a:tr>
              <a:tr h="27752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u="none" strike="noStrike">
                          <a:solidFill>
                            <a:srgbClr val="003399"/>
                          </a:solidFill>
                          <a:effectLst/>
                        </a:rPr>
                        <a:t>6</a:t>
                      </a:r>
                      <a:endParaRPr lang="en-US" altLang="zh-CN" sz="1400" b="0" i="0" u="none" strike="noStrike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400" u="none" strike="noStrike" dirty="0">
                          <a:solidFill>
                            <a:srgbClr val="003399"/>
                          </a:solidFill>
                          <a:effectLst/>
                        </a:rPr>
                        <a:t>陈启买</a:t>
                      </a:r>
                      <a:endParaRPr lang="zh-CN" altLang="en-US" sz="1400" b="0" i="0" u="none" strike="noStrike" dirty="0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400" u="none" strike="noStrike">
                          <a:solidFill>
                            <a:srgbClr val="003399"/>
                          </a:solidFill>
                          <a:effectLst/>
                        </a:rPr>
                        <a:t>男</a:t>
                      </a:r>
                      <a:endParaRPr lang="zh-CN" altLang="en-US" sz="1400" b="0" i="0" u="none" strike="noStrike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>
                          <a:solidFill>
                            <a:srgbClr val="003399"/>
                          </a:solidFill>
                          <a:effectLst/>
                        </a:rPr>
                        <a:t>华南师范大学</a:t>
                      </a:r>
                      <a:endParaRPr lang="zh-CN" altLang="en-US" sz="1400" b="0" i="0" u="none" strike="noStrike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 dirty="0">
                          <a:solidFill>
                            <a:srgbClr val="003399"/>
                          </a:solidFill>
                          <a:effectLst/>
                        </a:rPr>
                        <a:t>教师发展中心主任</a:t>
                      </a:r>
                      <a:endParaRPr lang="zh-CN" altLang="en-US" sz="1400" b="0" i="0" u="none" strike="noStrike" dirty="0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 dirty="0">
                          <a:solidFill>
                            <a:srgbClr val="003399"/>
                          </a:solidFill>
                          <a:effectLst/>
                        </a:rPr>
                        <a:t>计算机</a:t>
                      </a:r>
                      <a:endParaRPr lang="zh-CN" altLang="en-US" sz="1400" b="0" i="0" u="none" strike="noStrike" dirty="0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solidFill>
                      <a:srgbClr val="92D050"/>
                    </a:solidFill>
                  </a:tcPr>
                </a:tc>
              </a:tr>
              <a:tr h="27752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u="none" strike="noStrike">
                          <a:solidFill>
                            <a:srgbClr val="003399"/>
                          </a:solidFill>
                          <a:effectLst/>
                        </a:rPr>
                        <a:t>7</a:t>
                      </a:r>
                      <a:endParaRPr lang="en-US" altLang="zh-CN" sz="1400" b="0" i="0" u="none" strike="noStrike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400" u="none" strike="noStrike" dirty="0">
                          <a:solidFill>
                            <a:srgbClr val="003399"/>
                          </a:solidFill>
                          <a:effectLst/>
                        </a:rPr>
                        <a:t>邹永松</a:t>
                      </a:r>
                      <a:endParaRPr lang="zh-CN" altLang="en-US" sz="1400" b="0" i="0" u="none" strike="noStrike" dirty="0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400" u="none" strike="noStrike">
                          <a:solidFill>
                            <a:srgbClr val="003399"/>
                          </a:solidFill>
                          <a:effectLst/>
                        </a:rPr>
                        <a:t>男</a:t>
                      </a:r>
                      <a:endParaRPr lang="zh-CN" altLang="en-US" sz="1400" b="0" i="0" u="none" strike="noStrike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>
                          <a:solidFill>
                            <a:srgbClr val="003399"/>
                          </a:solidFill>
                          <a:effectLst/>
                        </a:rPr>
                        <a:t>昆明理工大学</a:t>
                      </a:r>
                      <a:endParaRPr lang="zh-CN" altLang="en-US" sz="1400" b="0" i="0" u="none" strike="noStrike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 dirty="0">
                          <a:solidFill>
                            <a:srgbClr val="003399"/>
                          </a:solidFill>
                          <a:effectLst/>
                        </a:rPr>
                        <a:t>教务处长</a:t>
                      </a:r>
                      <a:endParaRPr lang="zh-CN" altLang="en-US" sz="1400" b="0" i="0" u="none" strike="noStrike" dirty="0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 dirty="0">
                          <a:solidFill>
                            <a:srgbClr val="003399"/>
                          </a:solidFill>
                          <a:effectLst/>
                        </a:rPr>
                        <a:t>管理科学与工程</a:t>
                      </a:r>
                      <a:endParaRPr lang="zh-CN" altLang="en-US" sz="1400" b="0" i="0" u="none" strike="noStrike" dirty="0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solidFill>
                      <a:srgbClr val="92D050"/>
                    </a:solidFill>
                  </a:tcPr>
                </a:tc>
              </a:tr>
              <a:tr h="27752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u="none" strike="noStrike">
                          <a:solidFill>
                            <a:srgbClr val="003399"/>
                          </a:solidFill>
                          <a:effectLst/>
                        </a:rPr>
                        <a:t>8</a:t>
                      </a:r>
                      <a:endParaRPr lang="en-US" altLang="zh-CN" sz="1400" b="0" i="0" u="none" strike="noStrike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400" u="none" strike="noStrike" dirty="0">
                          <a:solidFill>
                            <a:srgbClr val="003399"/>
                          </a:solidFill>
                          <a:effectLst/>
                        </a:rPr>
                        <a:t>骆嘉伟</a:t>
                      </a:r>
                      <a:endParaRPr lang="zh-CN" altLang="en-US" sz="1400" b="0" i="0" u="none" strike="noStrike" dirty="0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400" u="none" strike="noStrike">
                          <a:solidFill>
                            <a:srgbClr val="003399"/>
                          </a:solidFill>
                          <a:effectLst/>
                        </a:rPr>
                        <a:t>女</a:t>
                      </a:r>
                      <a:endParaRPr lang="zh-CN" altLang="en-US" sz="1400" b="0" i="0" u="none" strike="noStrike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>
                          <a:solidFill>
                            <a:srgbClr val="003399"/>
                          </a:solidFill>
                          <a:effectLst/>
                        </a:rPr>
                        <a:t>湖南大学</a:t>
                      </a:r>
                      <a:endParaRPr lang="zh-CN" altLang="en-US" sz="1400" b="0" i="0" u="none" strike="noStrike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 dirty="0">
                          <a:solidFill>
                            <a:srgbClr val="003399"/>
                          </a:solidFill>
                          <a:effectLst/>
                        </a:rPr>
                        <a:t>信息科学与工程学院副院长</a:t>
                      </a:r>
                      <a:endParaRPr lang="zh-CN" altLang="en-US" sz="1400" b="0" i="0" u="none" strike="noStrike" dirty="0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 dirty="0">
                          <a:solidFill>
                            <a:srgbClr val="003399"/>
                          </a:solidFill>
                          <a:effectLst/>
                        </a:rPr>
                        <a:t>计算机类</a:t>
                      </a:r>
                      <a:endParaRPr lang="zh-CN" altLang="en-US" sz="1400" b="0" i="0" u="none" strike="noStrike" dirty="0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solidFill>
                      <a:srgbClr val="92D050"/>
                    </a:solidFill>
                  </a:tcPr>
                </a:tc>
              </a:tr>
              <a:tr h="27752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u="none" strike="noStrike">
                          <a:solidFill>
                            <a:srgbClr val="003399"/>
                          </a:solidFill>
                          <a:effectLst/>
                        </a:rPr>
                        <a:t>9</a:t>
                      </a:r>
                      <a:endParaRPr lang="en-US" altLang="zh-CN" sz="1400" b="0" i="0" u="none" strike="noStrike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400" u="none" strike="noStrike" dirty="0">
                          <a:solidFill>
                            <a:srgbClr val="003399"/>
                          </a:solidFill>
                          <a:effectLst/>
                        </a:rPr>
                        <a:t>祁  皑</a:t>
                      </a:r>
                      <a:endParaRPr lang="zh-CN" altLang="en-US" sz="1400" b="0" i="0" u="none" strike="noStrike" dirty="0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400" u="none" strike="noStrike">
                          <a:solidFill>
                            <a:srgbClr val="003399"/>
                          </a:solidFill>
                          <a:effectLst/>
                        </a:rPr>
                        <a:t>女</a:t>
                      </a:r>
                      <a:endParaRPr lang="zh-CN" altLang="en-US" sz="1400" b="0" i="0" u="none" strike="noStrike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>
                          <a:solidFill>
                            <a:srgbClr val="003399"/>
                          </a:solidFill>
                          <a:effectLst/>
                        </a:rPr>
                        <a:t>福州大学</a:t>
                      </a:r>
                      <a:endParaRPr lang="zh-CN" altLang="en-US" sz="1400" b="0" i="0" u="none" strike="noStrike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 dirty="0">
                          <a:solidFill>
                            <a:srgbClr val="003399"/>
                          </a:solidFill>
                          <a:effectLst/>
                        </a:rPr>
                        <a:t>土木建筑工程学院副院长</a:t>
                      </a:r>
                      <a:endParaRPr lang="zh-CN" altLang="en-US" sz="1400" b="0" i="0" u="none" strike="noStrike" dirty="0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 dirty="0">
                          <a:solidFill>
                            <a:srgbClr val="003399"/>
                          </a:solidFill>
                          <a:effectLst/>
                        </a:rPr>
                        <a:t>土木工程</a:t>
                      </a:r>
                      <a:endParaRPr lang="zh-CN" altLang="en-US" sz="1400" b="0" i="0" u="none" strike="noStrike" dirty="0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solidFill>
                      <a:srgbClr val="92D050"/>
                    </a:solidFill>
                  </a:tcPr>
                </a:tc>
              </a:tr>
              <a:tr h="27752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u="none" strike="noStrike">
                          <a:solidFill>
                            <a:srgbClr val="003399"/>
                          </a:solidFill>
                          <a:effectLst/>
                        </a:rPr>
                        <a:t>10</a:t>
                      </a:r>
                      <a:endParaRPr lang="en-US" altLang="zh-CN" sz="1400" b="0" i="0" u="none" strike="noStrike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400" u="none" strike="noStrike" dirty="0">
                          <a:solidFill>
                            <a:srgbClr val="003399"/>
                          </a:solidFill>
                          <a:effectLst/>
                        </a:rPr>
                        <a:t>水小平</a:t>
                      </a:r>
                      <a:endParaRPr lang="zh-CN" altLang="en-US" sz="1400" b="0" i="0" u="none" strike="noStrike" dirty="0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400" u="none" strike="noStrike" dirty="0">
                          <a:solidFill>
                            <a:srgbClr val="003399"/>
                          </a:solidFill>
                          <a:effectLst/>
                        </a:rPr>
                        <a:t>男</a:t>
                      </a:r>
                      <a:endParaRPr lang="zh-CN" altLang="en-US" sz="1400" b="0" i="0" u="none" strike="noStrike" dirty="0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>
                          <a:solidFill>
                            <a:srgbClr val="003399"/>
                          </a:solidFill>
                          <a:effectLst/>
                        </a:rPr>
                        <a:t>北京理工大学</a:t>
                      </a:r>
                      <a:endParaRPr lang="zh-CN" altLang="en-US" sz="1400" b="0" i="0" u="none" strike="noStrike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 dirty="0">
                          <a:solidFill>
                            <a:srgbClr val="003399"/>
                          </a:solidFill>
                          <a:effectLst/>
                        </a:rPr>
                        <a:t>理学院力学系主任</a:t>
                      </a:r>
                      <a:endParaRPr lang="zh-CN" altLang="en-US" sz="1400" b="0" i="0" u="none" strike="noStrike" dirty="0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 dirty="0">
                          <a:solidFill>
                            <a:srgbClr val="003399"/>
                          </a:solidFill>
                          <a:effectLst/>
                        </a:rPr>
                        <a:t>工程力学</a:t>
                      </a:r>
                      <a:endParaRPr lang="zh-CN" altLang="en-US" sz="1400" b="0" i="0" u="none" strike="noStrike" dirty="0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solidFill>
                      <a:srgbClr val="92D050"/>
                    </a:solidFill>
                  </a:tcPr>
                </a:tc>
              </a:tr>
              <a:tr h="39132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u="none" strike="noStrike">
                          <a:solidFill>
                            <a:srgbClr val="003399"/>
                          </a:solidFill>
                          <a:effectLst/>
                        </a:rPr>
                        <a:t>11</a:t>
                      </a:r>
                      <a:endParaRPr lang="en-US" altLang="zh-CN" sz="1400" b="0" i="0" u="none" strike="noStrike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400" u="none" strike="noStrike" dirty="0">
                          <a:solidFill>
                            <a:srgbClr val="003399"/>
                          </a:solidFill>
                          <a:effectLst/>
                        </a:rPr>
                        <a:t>蒋有录</a:t>
                      </a:r>
                      <a:endParaRPr lang="zh-CN" altLang="en-US" sz="1400" b="0" i="0" u="none" strike="noStrike" dirty="0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400" u="none" strike="noStrike" dirty="0">
                          <a:solidFill>
                            <a:srgbClr val="003399"/>
                          </a:solidFill>
                          <a:effectLst/>
                        </a:rPr>
                        <a:t>男</a:t>
                      </a:r>
                      <a:endParaRPr lang="zh-CN" altLang="en-US" sz="1400" b="0" i="0" u="none" strike="noStrike" dirty="0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>
                          <a:solidFill>
                            <a:srgbClr val="003399"/>
                          </a:solidFill>
                          <a:effectLst/>
                        </a:rPr>
                        <a:t>中国石油大学</a:t>
                      </a:r>
                      <a:r>
                        <a:rPr lang="en-US" altLang="zh-CN" sz="1400" u="none" strike="noStrike">
                          <a:solidFill>
                            <a:srgbClr val="003399"/>
                          </a:solidFill>
                          <a:effectLst/>
                        </a:rPr>
                        <a:t>(</a:t>
                      </a:r>
                      <a:r>
                        <a:rPr lang="zh-CN" altLang="en-US" sz="1400" u="none" strike="noStrike">
                          <a:solidFill>
                            <a:srgbClr val="003399"/>
                          </a:solidFill>
                          <a:effectLst/>
                        </a:rPr>
                        <a:t>华东</a:t>
                      </a:r>
                      <a:r>
                        <a:rPr lang="en-US" altLang="zh-CN" sz="1400" u="none" strike="noStrike">
                          <a:solidFill>
                            <a:srgbClr val="003399"/>
                          </a:solidFill>
                          <a:effectLst/>
                        </a:rPr>
                        <a:t>)</a:t>
                      </a:r>
                      <a:endParaRPr lang="en-US" altLang="zh-CN" sz="1400" b="0" i="0" u="none" strike="noStrike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 dirty="0">
                          <a:solidFill>
                            <a:srgbClr val="003399"/>
                          </a:solidFill>
                          <a:effectLst/>
                        </a:rPr>
                        <a:t>地球科学与技术学院教授、国家教学名师</a:t>
                      </a:r>
                      <a:endParaRPr lang="zh-CN" altLang="en-US" sz="1400" b="0" i="0" u="none" strike="noStrike" dirty="0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 dirty="0">
                          <a:solidFill>
                            <a:srgbClr val="003399"/>
                          </a:solidFill>
                          <a:effectLst/>
                        </a:rPr>
                        <a:t>资源勘查</a:t>
                      </a:r>
                      <a:endParaRPr lang="zh-CN" altLang="en-US" sz="1400" b="0" i="0" u="none" strike="noStrike" dirty="0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solidFill>
                      <a:srgbClr val="92D050"/>
                    </a:solidFill>
                  </a:tcPr>
                </a:tc>
              </a:tr>
              <a:tr h="27752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u="none" strike="noStrike">
                          <a:solidFill>
                            <a:srgbClr val="003399"/>
                          </a:solidFill>
                          <a:effectLst/>
                        </a:rPr>
                        <a:t>12</a:t>
                      </a:r>
                      <a:endParaRPr lang="en-US" altLang="zh-CN" sz="1400" b="0" i="0" u="none" strike="noStrike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400" u="none" strike="noStrike" dirty="0">
                          <a:solidFill>
                            <a:srgbClr val="003399"/>
                          </a:solidFill>
                          <a:effectLst/>
                        </a:rPr>
                        <a:t>蔺跟荣</a:t>
                      </a:r>
                      <a:endParaRPr lang="zh-CN" altLang="en-US" sz="1400" b="0" i="0" u="none" strike="noStrike" dirty="0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400" u="none" strike="noStrike" dirty="0">
                          <a:solidFill>
                            <a:srgbClr val="003399"/>
                          </a:solidFill>
                          <a:effectLst/>
                        </a:rPr>
                        <a:t>男</a:t>
                      </a:r>
                      <a:endParaRPr lang="zh-CN" altLang="en-US" sz="1400" b="0" i="0" u="none" strike="noStrike" dirty="0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>
                          <a:solidFill>
                            <a:srgbClr val="003399"/>
                          </a:solidFill>
                          <a:effectLst/>
                        </a:rPr>
                        <a:t>榆林学院</a:t>
                      </a:r>
                      <a:endParaRPr lang="zh-CN" altLang="en-US" sz="1400" b="0" i="0" u="none" strike="noStrike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 dirty="0">
                          <a:solidFill>
                            <a:srgbClr val="003399"/>
                          </a:solidFill>
                          <a:effectLst/>
                        </a:rPr>
                        <a:t>　</a:t>
                      </a:r>
                      <a:endParaRPr lang="zh-CN" altLang="en-US" sz="1400" b="0" i="0" u="none" strike="noStrike" dirty="0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 dirty="0">
                          <a:solidFill>
                            <a:srgbClr val="003399"/>
                          </a:solidFill>
                          <a:effectLst/>
                        </a:rPr>
                        <a:t>　</a:t>
                      </a:r>
                      <a:endParaRPr lang="zh-CN" altLang="en-US" sz="1400" b="0" i="0" u="none" strike="noStrike" dirty="0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solidFill>
                      <a:srgbClr val="92D050"/>
                    </a:solidFill>
                  </a:tcPr>
                </a:tc>
              </a:tr>
              <a:tr h="27752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u="none" strike="noStrike">
                          <a:solidFill>
                            <a:srgbClr val="003399"/>
                          </a:solidFill>
                          <a:effectLst/>
                        </a:rPr>
                        <a:t>13</a:t>
                      </a:r>
                      <a:endParaRPr lang="en-US" altLang="zh-CN" sz="1400" b="0" i="0" u="none" strike="noStrike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400" u="none" strike="noStrike" dirty="0">
                          <a:solidFill>
                            <a:srgbClr val="003399"/>
                          </a:solidFill>
                          <a:effectLst/>
                        </a:rPr>
                        <a:t>夏文芳</a:t>
                      </a:r>
                      <a:endParaRPr lang="zh-CN" altLang="en-US" sz="1400" b="0" i="0" u="none" strike="noStrike" dirty="0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400" u="none" strike="noStrike" dirty="0">
                          <a:solidFill>
                            <a:srgbClr val="003399"/>
                          </a:solidFill>
                          <a:effectLst/>
                        </a:rPr>
                        <a:t>女</a:t>
                      </a:r>
                      <a:endParaRPr lang="zh-CN" altLang="en-US" sz="1400" b="0" i="0" u="none" strike="noStrike" dirty="0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>
                          <a:solidFill>
                            <a:srgbClr val="003399"/>
                          </a:solidFill>
                          <a:effectLst/>
                        </a:rPr>
                        <a:t>西安交通大学</a:t>
                      </a:r>
                      <a:endParaRPr lang="zh-CN" altLang="en-US" sz="1400" b="0" i="0" u="none" strike="noStrike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 dirty="0">
                          <a:solidFill>
                            <a:srgbClr val="003399"/>
                          </a:solidFill>
                          <a:effectLst/>
                        </a:rPr>
                        <a:t>　</a:t>
                      </a:r>
                      <a:endParaRPr lang="zh-CN" altLang="en-US" sz="1400" b="0" i="0" u="none" strike="noStrike" dirty="0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 dirty="0">
                          <a:solidFill>
                            <a:srgbClr val="003399"/>
                          </a:solidFill>
                          <a:effectLst/>
                        </a:rPr>
                        <a:t>　</a:t>
                      </a:r>
                      <a:endParaRPr lang="zh-CN" altLang="en-US" sz="1400" b="0" i="0" u="none" strike="noStrike" dirty="0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solidFill>
                      <a:srgbClr val="92D050"/>
                    </a:solidFill>
                  </a:tcPr>
                </a:tc>
              </a:tr>
              <a:tr h="27752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u="none" strike="noStrike">
                          <a:solidFill>
                            <a:srgbClr val="003399"/>
                          </a:solidFill>
                          <a:effectLst/>
                        </a:rPr>
                        <a:t>14</a:t>
                      </a:r>
                      <a:endParaRPr lang="en-US" altLang="zh-CN" sz="1400" b="0" i="0" u="none" strike="noStrike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400" u="none" strike="noStrike" dirty="0">
                          <a:solidFill>
                            <a:srgbClr val="003399"/>
                          </a:solidFill>
                          <a:effectLst/>
                        </a:rPr>
                        <a:t>杨 兆</a:t>
                      </a:r>
                      <a:endParaRPr lang="zh-CN" altLang="en-US" sz="1400" b="0" i="0" u="none" strike="noStrike" dirty="0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400" u="none" strike="noStrike" dirty="0">
                          <a:solidFill>
                            <a:srgbClr val="003399"/>
                          </a:solidFill>
                          <a:effectLst/>
                        </a:rPr>
                        <a:t>男</a:t>
                      </a:r>
                      <a:endParaRPr lang="zh-CN" altLang="en-US" sz="1400" b="0" i="0" u="none" strike="noStrike" dirty="0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 dirty="0">
                          <a:solidFill>
                            <a:srgbClr val="003399"/>
                          </a:solidFill>
                          <a:effectLst/>
                        </a:rPr>
                        <a:t>黑龙江工程学院</a:t>
                      </a:r>
                      <a:endParaRPr lang="zh-CN" altLang="en-US" sz="1400" b="0" i="0" u="none" strike="noStrike" dirty="0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 dirty="0">
                          <a:solidFill>
                            <a:srgbClr val="003399"/>
                          </a:solidFill>
                          <a:effectLst/>
                        </a:rPr>
                        <a:t>　</a:t>
                      </a:r>
                      <a:endParaRPr lang="zh-CN" altLang="en-US" sz="1400" b="0" i="0" u="none" strike="noStrike" dirty="0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 dirty="0">
                          <a:solidFill>
                            <a:srgbClr val="003399"/>
                          </a:solidFill>
                          <a:effectLst/>
                        </a:rPr>
                        <a:t>　</a:t>
                      </a:r>
                      <a:endParaRPr lang="zh-CN" altLang="en-US" sz="1400" b="0" i="0" u="none" strike="noStrike" dirty="0">
                        <a:solidFill>
                          <a:srgbClr val="003399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483" marR="9483" marT="9483" marB="0" anchor="ctr"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6" name="矩形 5"/>
          <p:cNvSpPr/>
          <p:nvPr/>
        </p:nvSpPr>
        <p:spPr>
          <a:xfrm>
            <a:off x="305148" y="1293761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algn="just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sz="2800" b="1" kern="1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专家日程</a:t>
            </a:r>
            <a:endParaRPr lang="zh-CN" altLang="zh-CN" sz="2800" b="1" kern="1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162277" y="1242379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algn="just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sz="2800" b="1" kern="1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专家名单（</a:t>
            </a:r>
            <a:r>
              <a:rPr lang="en-US" altLang="zh-CN" sz="2800" b="1" kern="1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5</a:t>
            </a:r>
            <a:r>
              <a:rPr lang="zh-CN" altLang="en-US" sz="2800" b="1" kern="1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位校领导）</a:t>
            </a:r>
            <a:endParaRPr lang="zh-CN" altLang="zh-CN" sz="2800" b="1" kern="1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277047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7092" y="1137827"/>
            <a:ext cx="10657184" cy="1846042"/>
          </a:xfr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</a:rPr>
              <a:t>主要工作内容：预备会、见面会、访谈座谈会、现场考察（听课、教学档案、实验室、实习就业基地）、反馈会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365137" y="2060848"/>
            <a:ext cx="10441160" cy="4649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54990" indent="-28829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 b="1" kern="100" dirty="0">
                <a:solidFill>
                  <a:srgbClr val="003399"/>
                </a:solidFill>
                <a:latin typeface="仿宋_GB2312"/>
              </a:rPr>
              <a:t>1</a:t>
            </a:r>
            <a:r>
              <a:rPr lang="zh-CN" altLang="zh-CN" sz="2000" b="1" kern="100" dirty="0">
                <a:solidFill>
                  <a:srgbClr val="003399"/>
                </a:solidFill>
                <a:latin typeface="Times New Roman" panose="02020603050405020304" pitchFamily="18" charset="0"/>
                <a:ea typeface="仿宋_GB2312"/>
              </a:rPr>
              <a:t>、学院领导参加见面会和反馈会；</a:t>
            </a:r>
            <a:endParaRPr lang="zh-CN" altLang="zh-CN" sz="2000" b="1" kern="100" dirty="0">
              <a:solidFill>
                <a:srgbClr val="003399"/>
              </a:solidFill>
              <a:latin typeface="Times New Roman" panose="02020603050405020304" pitchFamily="18" charset="0"/>
            </a:endParaRPr>
          </a:p>
          <a:p>
            <a:pPr marL="554990" indent="-28829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 b="1" kern="100" dirty="0">
                <a:solidFill>
                  <a:srgbClr val="003399"/>
                </a:solidFill>
                <a:latin typeface="仿宋_GB2312"/>
              </a:rPr>
              <a:t>2</a:t>
            </a:r>
            <a:r>
              <a:rPr lang="zh-CN" altLang="zh-CN" sz="2000" b="1" kern="100" dirty="0">
                <a:solidFill>
                  <a:srgbClr val="003399"/>
                </a:solidFill>
                <a:latin typeface="Times New Roman" panose="02020603050405020304" pitchFamily="18" charset="0"/>
                <a:ea typeface="仿宋_GB2312"/>
              </a:rPr>
              <a:t>、迎接专家到学院进行访谈；</a:t>
            </a:r>
            <a:endParaRPr lang="zh-CN" altLang="zh-CN" sz="2000" b="1" kern="100" dirty="0">
              <a:solidFill>
                <a:srgbClr val="003399"/>
              </a:solidFill>
              <a:latin typeface="Times New Roman" panose="02020603050405020304" pitchFamily="18" charset="0"/>
            </a:endParaRPr>
          </a:p>
          <a:p>
            <a:pPr marL="554990" indent="-28829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 b="1" kern="100" dirty="0">
                <a:solidFill>
                  <a:srgbClr val="003399"/>
                </a:solidFill>
                <a:latin typeface="仿宋_GB2312"/>
              </a:rPr>
              <a:t>3</a:t>
            </a:r>
            <a:r>
              <a:rPr lang="zh-CN" altLang="zh-CN" sz="2000" b="1" kern="100" dirty="0">
                <a:solidFill>
                  <a:srgbClr val="003399"/>
                </a:solidFill>
                <a:latin typeface="Times New Roman" panose="02020603050405020304" pitchFamily="18" charset="0"/>
                <a:ea typeface="仿宋_GB2312"/>
              </a:rPr>
              <a:t>、迎接专家到学院参观实验室或相关教学设施；</a:t>
            </a:r>
            <a:endParaRPr lang="zh-CN" altLang="zh-CN" sz="2000" b="1" kern="100" dirty="0">
              <a:solidFill>
                <a:srgbClr val="003399"/>
              </a:solidFill>
              <a:latin typeface="Times New Roman" panose="02020603050405020304" pitchFamily="18" charset="0"/>
            </a:endParaRPr>
          </a:p>
          <a:p>
            <a:pPr marL="554990" indent="-28829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 b="1" kern="100" dirty="0">
                <a:solidFill>
                  <a:srgbClr val="003399"/>
                </a:solidFill>
                <a:latin typeface="仿宋_GB2312"/>
              </a:rPr>
              <a:t>4</a:t>
            </a:r>
            <a:r>
              <a:rPr lang="zh-CN" altLang="zh-CN" sz="2000" b="1" kern="100" dirty="0">
                <a:solidFill>
                  <a:srgbClr val="003399"/>
                </a:solidFill>
                <a:latin typeface="Times New Roman" panose="02020603050405020304" pitchFamily="18" charset="0"/>
                <a:ea typeface="仿宋_GB2312"/>
              </a:rPr>
              <a:t>、负责安排教师、学生参加专家召集的座谈会；</a:t>
            </a:r>
            <a:endParaRPr lang="zh-CN" altLang="zh-CN" sz="2000" b="1" kern="100" dirty="0">
              <a:solidFill>
                <a:srgbClr val="003399"/>
              </a:solidFill>
              <a:latin typeface="Times New Roman" panose="02020603050405020304" pitchFamily="18" charset="0"/>
            </a:endParaRPr>
          </a:p>
          <a:p>
            <a:pPr marL="554990" indent="-28829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 b="1" kern="100" dirty="0">
                <a:solidFill>
                  <a:srgbClr val="003399"/>
                </a:solidFill>
                <a:latin typeface="仿宋_GB2312"/>
              </a:rPr>
              <a:t>5</a:t>
            </a:r>
            <a:r>
              <a:rPr lang="zh-CN" altLang="zh-CN" sz="2000" b="1" kern="100" dirty="0">
                <a:solidFill>
                  <a:srgbClr val="003399"/>
                </a:solidFill>
                <a:latin typeface="Times New Roman" panose="02020603050405020304" pitchFamily="18" charset="0"/>
                <a:ea typeface="仿宋_GB2312"/>
              </a:rPr>
              <a:t>、评估期间教师授课、学生上课提醒；</a:t>
            </a:r>
            <a:endParaRPr lang="zh-CN" altLang="zh-CN" sz="2000" b="1" kern="100" dirty="0">
              <a:solidFill>
                <a:srgbClr val="003399"/>
              </a:solidFill>
              <a:latin typeface="Times New Roman" panose="02020603050405020304" pitchFamily="18" charset="0"/>
            </a:endParaRPr>
          </a:p>
          <a:p>
            <a:pPr marL="554990" indent="-28829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 b="1" kern="100" dirty="0">
                <a:solidFill>
                  <a:srgbClr val="003399"/>
                </a:solidFill>
                <a:latin typeface="仿宋_GB2312"/>
              </a:rPr>
              <a:t>6</a:t>
            </a:r>
            <a:r>
              <a:rPr lang="zh-CN" altLang="zh-CN" sz="2000" b="1" kern="100" dirty="0">
                <a:solidFill>
                  <a:srgbClr val="003399"/>
                </a:solidFill>
                <a:latin typeface="Times New Roman" panose="02020603050405020304" pitchFamily="18" charset="0"/>
                <a:ea typeface="仿宋_GB2312"/>
              </a:rPr>
              <a:t>、负责提供专家抽查的毕业设计（论文）以及试卷和相关教学文档；</a:t>
            </a:r>
            <a:endParaRPr lang="zh-CN" altLang="zh-CN" sz="2000" b="1" kern="100" dirty="0">
              <a:solidFill>
                <a:srgbClr val="003399"/>
              </a:solidFill>
              <a:latin typeface="Times New Roman" panose="02020603050405020304" pitchFamily="18" charset="0"/>
            </a:endParaRPr>
          </a:p>
          <a:p>
            <a:pPr marL="554990" indent="-28829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 b="1" kern="100" dirty="0">
                <a:solidFill>
                  <a:srgbClr val="003399"/>
                </a:solidFill>
                <a:latin typeface="仿宋_GB2312"/>
              </a:rPr>
              <a:t>7</a:t>
            </a:r>
            <a:r>
              <a:rPr lang="zh-CN" altLang="zh-CN" sz="2000" b="1" kern="100" dirty="0">
                <a:solidFill>
                  <a:srgbClr val="003399"/>
                </a:solidFill>
                <a:latin typeface="Times New Roman" panose="02020603050405020304" pitchFamily="18" charset="0"/>
                <a:ea typeface="仿宋_GB2312"/>
              </a:rPr>
              <a:t>、陪同专家听课或看课；</a:t>
            </a:r>
            <a:endParaRPr lang="zh-CN" altLang="zh-CN" sz="2000" b="1" kern="100" dirty="0">
              <a:solidFill>
                <a:srgbClr val="003399"/>
              </a:solidFill>
              <a:latin typeface="Times New Roman" panose="02020603050405020304" pitchFamily="18" charset="0"/>
            </a:endParaRPr>
          </a:p>
          <a:p>
            <a:pPr marL="554990" indent="-28829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 b="1" kern="100" dirty="0">
                <a:solidFill>
                  <a:srgbClr val="003399"/>
                </a:solidFill>
                <a:latin typeface="仿宋_GB2312"/>
              </a:rPr>
              <a:t>8</a:t>
            </a:r>
            <a:r>
              <a:rPr lang="zh-CN" altLang="zh-CN" sz="2000" b="1" kern="100" dirty="0">
                <a:solidFill>
                  <a:srgbClr val="003399"/>
                </a:solidFill>
                <a:latin typeface="Times New Roman" panose="02020603050405020304" pitchFamily="18" charset="0"/>
                <a:ea typeface="仿宋_GB2312"/>
              </a:rPr>
              <a:t>、陪同专家考察实习</a:t>
            </a:r>
            <a:r>
              <a:rPr lang="zh-CN" altLang="zh-CN" sz="2000" b="1" kern="100" dirty="0" smtClean="0">
                <a:solidFill>
                  <a:srgbClr val="003399"/>
                </a:solidFill>
                <a:latin typeface="Times New Roman" panose="02020603050405020304" pitchFamily="18" charset="0"/>
                <a:ea typeface="仿宋_GB2312"/>
              </a:rPr>
              <a:t>基地；</a:t>
            </a:r>
            <a:endParaRPr lang="zh-CN" altLang="zh-CN" sz="2000" b="1" kern="100" dirty="0">
              <a:solidFill>
                <a:srgbClr val="003399"/>
              </a:solidFill>
              <a:latin typeface="Times New Roman" panose="02020603050405020304" pitchFamily="18" charset="0"/>
            </a:endParaRPr>
          </a:p>
          <a:p>
            <a:pPr marL="554990" indent="-28829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 b="1" kern="100" dirty="0">
                <a:solidFill>
                  <a:srgbClr val="003399"/>
                </a:solidFill>
                <a:latin typeface="仿宋_GB2312"/>
              </a:rPr>
              <a:t>9</a:t>
            </a:r>
            <a:r>
              <a:rPr lang="zh-CN" altLang="zh-CN" sz="2000" b="1" kern="100" dirty="0">
                <a:solidFill>
                  <a:srgbClr val="003399"/>
                </a:solidFill>
                <a:latin typeface="Times New Roman" panose="02020603050405020304" pitchFamily="18" charset="0"/>
                <a:ea typeface="仿宋_GB2312"/>
              </a:rPr>
              <a:t>、陪同专家考察就业</a:t>
            </a:r>
            <a:r>
              <a:rPr lang="zh-CN" altLang="zh-CN" sz="2000" b="1" kern="100" dirty="0" smtClean="0">
                <a:solidFill>
                  <a:srgbClr val="003399"/>
                </a:solidFill>
                <a:latin typeface="Times New Roman" panose="02020603050405020304" pitchFamily="18" charset="0"/>
                <a:ea typeface="仿宋_GB2312"/>
              </a:rPr>
              <a:t>基地；</a:t>
            </a:r>
            <a:endParaRPr lang="zh-CN" altLang="zh-CN" sz="2000" b="1" kern="100" dirty="0">
              <a:solidFill>
                <a:srgbClr val="003399"/>
              </a:solidFill>
              <a:latin typeface="Times New Roman" panose="02020603050405020304" pitchFamily="18" charset="0"/>
            </a:endParaRPr>
          </a:p>
          <a:p>
            <a:pPr marL="554990" indent="-28829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 b="1" kern="100" dirty="0">
                <a:solidFill>
                  <a:srgbClr val="003399"/>
                </a:solidFill>
                <a:latin typeface="仿宋_GB2312"/>
              </a:rPr>
              <a:t>10</a:t>
            </a:r>
            <a:r>
              <a:rPr lang="zh-CN" altLang="zh-CN" sz="2000" b="1" kern="100" dirty="0">
                <a:solidFill>
                  <a:srgbClr val="003399"/>
                </a:solidFill>
                <a:latin typeface="Times New Roman" panose="02020603050405020304" pitchFamily="18" charset="0"/>
                <a:ea typeface="仿宋_GB2312"/>
              </a:rPr>
              <a:t>、其他工作：专家专门考察、单独访谈等</a:t>
            </a:r>
            <a:endParaRPr lang="zh-CN" altLang="en-US" sz="2000" b="1" dirty="0">
              <a:solidFill>
                <a:srgbClr val="003399"/>
              </a:solidFill>
            </a:endParaRPr>
          </a:p>
        </p:txBody>
      </p:sp>
      <p:sp>
        <p:nvSpPr>
          <p:cNvPr id="5" name="标题 1"/>
          <p:cNvSpPr txBox="1">
            <a:spLocks/>
          </p:cNvSpPr>
          <p:nvPr/>
        </p:nvSpPr>
        <p:spPr bwMode="auto">
          <a:xfrm>
            <a:off x="553765" y="260648"/>
            <a:ext cx="1036637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 cap="all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微软雅黑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微软雅黑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微软雅黑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微软雅黑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r>
              <a:rPr lang="zh-CN" altLang="zh-CN" kern="100" dirty="0" smtClean="0">
                <a:solidFill>
                  <a:srgbClr val="003399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专家进校安排</a:t>
            </a:r>
            <a:r>
              <a:rPr lang="zh-CN" altLang="zh-CN" sz="2800" kern="100" dirty="0" smtClean="0">
                <a:solidFill>
                  <a:srgbClr val="003399"/>
                </a:solidFill>
                <a:latin typeface="Times New Roman" panose="02020603050405020304" pitchFamily="18" charset="0"/>
              </a:rPr>
              <a:t/>
            </a:r>
            <a:br>
              <a:rPr lang="zh-CN" altLang="zh-CN" sz="2800" kern="100" dirty="0" smtClean="0">
                <a:solidFill>
                  <a:srgbClr val="003399"/>
                </a:solidFill>
                <a:latin typeface="Times New Roman" panose="02020603050405020304" pitchFamily="18" charset="0"/>
              </a:rPr>
            </a:br>
            <a:endParaRPr lang="zh-CN" altLang="en-US" kern="0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2708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21717" y="2132856"/>
            <a:ext cx="12075046" cy="1500187"/>
          </a:xfrm>
        </p:spPr>
        <p:txBody>
          <a:bodyPr/>
          <a:lstStyle/>
          <a:p>
            <a:r>
              <a:rPr lang="en-US" altLang="zh-CN" sz="3200" dirty="0" smtClean="0">
                <a:solidFill>
                  <a:srgbClr val="FF0000"/>
                </a:solidFill>
              </a:rPr>
              <a:t>10</a:t>
            </a:r>
            <a:r>
              <a:rPr lang="zh-CN" altLang="en-US" sz="3200" dirty="0" smtClean="0">
                <a:solidFill>
                  <a:srgbClr val="FF0000"/>
                </a:solidFill>
              </a:rPr>
              <a:t>月</a:t>
            </a:r>
            <a:r>
              <a:rPr lang="en-US" altLang="zh-CN" sz="3200" dirty="0" smtClean="0">
                <a:solidFill>
                  <a:srgbClr val="FF0000"/>
                </a:solidFill>
              </a:rPr>
              <a:t>26</a:t>
            </a:r>
            <a:r>
              <a:rPr lang="zh-CN" altLang="en-US" sz="3200" dirty="0" smtClean="0">
                <a:solidFill>
                  <a:srgbClr val="FF0000"/>
                </a:solidFill>
              </a:rPr>
              <a:t>日左右，学校领导对学院迎接专家进校工作进行最后审查。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44681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矩形 8"/>
          <p:cNvSpPr>
            <a:spLocks noChangeArrowheads="1"/>
          </p:cNvSpPr>
          <p:nvPr/>
        </p:nvSpPr>
        <p:spPr bwMode="auto">
          <a:xfrm>
            <a:off x="4010025" y="2276475"/>
            <a:ext cx="6589713" cy="2352675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endParaRPr lang="zh-CN" altLang="en-US">
              <a:solidFill>
                <a:srgbClr val="C4261D"/>
              </a:solidFill>
            </a:endParaRPr>
          </a:p>
        </p:txBody>
      </p:sp>
      <p:sp>
        <p:nvSpPr>
          <p:cNvPr id="26627" name="TextBox 6"/>
          <p:cNvSpPr txBox="1">
            <a:spLocks noChangeArrowheads="1"/>
          </p:cNvSpPr>
          <p:nvPr/>
        </p:nvSpPr>
        <p:spPr bwMode="auto">
          <a:xfrm>
            <a:off x="4010025" y="2791092"/>
            <a:ext cx="6768876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8000" b="1" dirty="0" smtClean="0">
                <a:solidFill>
                  <a:srgbClr val="F8F8F8"/>
                </a:solidFill>
                <a:latin typeface="微软雅黑" pitchFamily="34" charset="-122"/>
                <a:ea typeface="微软雅黑" pitchFamily="34" charset="-122"/>
              </a:rPr>
              <a:t>学院工作安排</a:t>
            </a:r>
            <a:endParaRPr lang="zh-CN" altLang="en-US" sz="8000" b="1" dirty="0">
              <a:solidFill>
                <a:srgbClr val="F8F8F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6628" name="直接连接符 10"/>
          <p:cNvCxnSpPr>
            <a:cxnSpLocks noChangeShapeType="1"/>
          </p:cNvCxnSpPr>
          <p:nvPr/>
        </p:nvCxnSpPr>
        <p:spPr bwMode="auto">
          <a:xfrm flipV="1">
            <a:off x="3754438" y="2276475"/>
            <a:ext cx="0" cy="2352675"/>
          </a:xfrm>
          <a:prstGeom prst="line">
            <a:avLst/>
          </a:prstGeom>
          <a:noFill/>
          <a:ln w="9525" algn="ctr">
            <a:solidFill>
              <a:srgbClr val="00206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9" name="Freeform 6"/>
          <p:cNvSpPr/>
          <p:nvPr/>
        </p:nvSpPr>
        <p:spPr bwMode="auto">
          <a:xfrm flipH="1">
            <a:off x="7938" y="2165350"/>
            <a:ext cx="1636712" cy="2527300"/>
          </a:xfrm>
          <a:custGeom>
            <a:avLst/>
            <a:gdLst/>
            <a:ahLst/>
            <a:cxnLst/>
            <a:rect l="l" t="t" r="r" b="b"/>
            <a:pathLst>
              <a:path w="1636805" h="2527151">
                <a:moveTo>
                  <a:pt x="1636805" y="0"/>
                </a:moveTo>
                <a:lnTo>
                  <a:pt x="157161" y="0"/>
                </a:lnTo>
                <a:cubicBezTo>
                  <a:pt x="479113" y="297673"/>
                  <a:pt x="680524" y="725002"/>
                  <a:pt x="680524" y="1199898"/>
                </a:cubicBezTo>
                <a:cubicBezTo>
                  <a:pt x="680524" y="1746911"/>
                  <a:pt x="411976" y="2231780"/>
                  <a:pt x="0" y="2527151"/>
                </a:cubicBezTo>
                <a:lnTo>
                  <a:pt x="1636805" y="2527151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</p:spPr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endParaRPr lang="zh-CN" altLang="en-US" dirty="0"/>
          </a:p>
        </p:txBody>
      </p:sp>
      <p:sp>
        <p:nvSpPr>
          <p:cNvPr id="26630" name="Freeform 6"/>
          <p:cNvSpPr>
            <a:spLocks noChangeArrowheads="1"/>
          </p:cNvSpPr>
          <p:nvPr/>
        </p:nvSpPr>
        <p:spPr bwMode="auto">
          <a:xfrm flipH="1">
            <a:off x="11161713" y="2165350"/>
            <a:ext cx="1035050" cy="2527300"/>
          </a:xfrm>
          <a:custGeom>
            <a:avLst/>
            <a:gdLst>
              <a:gd name="T0" fmla="*/ 4787223 w 621232"/>
              <a:gd name="T1" fmla="*/ 0 h 2527151"/>
              <a:gd name="T2" fmla="*/ 0 w 621232"/>
              <a:gd name="T3" fmla="*/ 0 h 2527151"/>
              <a:gd name="T4" fmla="*/ 0 w 621232"/>
              <a:gd name="T5" fmla="*/ 2527750 h 2527151"/>
              <a:gd name="T6" fmla="*/ 4787223 w 621232"/>
              <a:gd name="T7" fmla="*/ 2527750 h 2527151"/>
              <a:gd name="T8" fmla="*/ 0 60000 65536"/>
              <a:gd name="T9" fmla="*/ 0 60000 65536"/>
              <a:gd name="T10" fmla="*/ 0 60000 65536"/>
              <a:gd name="T11" fmla="*/ 0 60000 65536"/>
              <a:gd name="T12" fmla="*/ 0 w 621232"/>
              <a:gd name="T13" fmla="*/ 0 h 2527151"/>
              <a:gd name="T14" fmla="*/ 621232 w 621232"/>
              <a:gd name="T15" fmla="*/ 2527151 h 252715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21232" h="2527151">
                <a:moveTo>
                  <a:pt x="621232" y="0"/>
                </a:moveTo>
                <a:lnTo>
                  <a:pt x="0" y="0"/>
                </a:lnTo>
                <a:lnTo>
                  <a:pt x="0" y="2527151"/>
                </a:lnTo>
                <a:lnTo>
                  <a:pt x="621232" y="2527151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pic>
        <p:nvPicPr>
          <p:cNvPr id="26631" name="Picture 38" descr="E:\学院电脑工作\环测学院基本材料情况\图标\校徽透明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275" y="2376488"/>
            <a:ext cx="215265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69789" y="96883"/>
            <a:ext cx="10366375" cy="1500187"/>
          </a:xfrm>
        </p:spPr>
        <p:txBody>
          <a:bodyPr/>
          <a:lstStyle/>
          <a:p>
            <a:r>
              <a:rPr lang="zh-CN" altLang="en-US" sz="2800" b="1" dirty="0" smtClean="0">
                <a:solidFill>
                  <a:srgbClr val="FF0000"/>
                </a:solidFill>
              </a:rPr>
              <a:t>各部门工作安排</a:t>
            </a:r>
            <a:endParaRPr lang="en-US" altLang="zh-CN" sz="2800" b="1" dirty="0" smtClean="0">
              <a:solidFill>
                <a:srgbClr val="FF0000"/>
              </a:solidFill>
            </a:endParaRPr>
          </a:p>
        </p:txBody>
      </p:sp>
      <p:sp>
        <p:nvSpPr>
          <p:cNvPr id="4" name="文本占位符 2"/>
          <p:cNvSpPr txBox="1">
            <a:spLocks/>
          </p:cNvSpPr>
          <p:nvPr/>
        </p:nvSpPr>
        <p:spPr bwMode="auto">
          <a:xfrm>
            <a:off x="1201836" y="2627037"/>
            <a:ext cx="10366375" cy="419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800">
                <a:solidFill>
                  <a:schemeClr val="bg2"/>
                </a:solidFill>
                <a:latin typeface="+mn-lt"/>
                <a:ea typeface="仿宋_GB2312" pitchFamily="49" charset="-122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  <a:ea typeface="宋体" pitchFamily="2" charset="-122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5pPr>
            <a:lvl6pPr marL="22860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6pPr>
            <a:lvl7pPr marL="27432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7pPr>
            <a:lvl8pPr marL="32004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8pPr>
            <a:lvl9pPr marL="36576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9pPr>
          </a:lstStyle>
          <a:p>
            <a:r>
              <a:rPr lang="zh-CN" altLang="en-US" sz="2800" b="1" kern="0" dirty="0" smtClean="0">
                <a:solidFill>
                  <a:schemeClr val="bg1"/>
                </a:solidFill>
              </a:rPr>
              <a:t>教务科（学院审核评估工作总秘书处）：</a:t>
            </a:r>
            <a:endParaRPr lang="en-US" altLang="zh-CN" sz="2800" b="1" kern="0" dirty="0" smtClean="0">
              <a:solidFill>
                <a:schemeClr val="bg1"/>
              </a:solidFill>
            </a:endParaRPr>
          </a:p>
          <a:p>
            <a:pPr marL="971550" lvl="1" indent="-514350">
              <a:buFontTx/>
              <a:buAutoNum type="arabicPeriod"/>
            </a:pPr>
            <a:r>
              <a:rPr lang="zh-CN" altLang="en-US" sz="2600" b="1" kern="0" dirty="0">
                <a:solidFill>
                  <a:srgbClr val="003399"/>
                </a:solidFill>
              </a:rPr>
              <a:t>研读学校、学院审核评估自评报告及</a:t>
            </a:r>
            <a:r>
              <a:rPr lang="zh-CN" altLang="zh-CN" sz="2600" b="1" kern="0" dirty="0" smtClean="0">
                <a:solidFill>
                  <a:srgbClr val="003399"/>
                </a:solidFill>
              </a:rPr>
              <a:t>《本科教学审核评估知识问答》</a:t>
            </a:r>
            <a:endParaRPr lang="en-US" altLang="zh-CN" sz="2600" b="1" kern="0" dirty="0" smtClean="0">
              <a:solidFill>
                <a:srgbClr val="003399"/>
              </a:solidFill>
            </a:endParaRPr>
          </a:p>
          <a:p>
            <a:pPr marL="971550" lvl="1" indent="-514350">
              <a:buAutoNum type="arabicPeriod"/>
            </a:pPr>
            <a:r>
              <a:rPr lang="zh-CN" altLang="en-US" sz="2600" b="1" kern="0" dirty="0" smtClean="0">
                <a:solidFill>
                  <a:srgbClr val="003399"/>
                </a:solidFill>
              </a:rPr>
              <a:t>审核评估工作相关学习材料准备</a:t>
            </a:r>
            <a:endParaRPr lang="en-US" altLang="zh-CN" sz="2600" b="1" kern="0" dirty="0" smtClean="0">
              <a:solidFill>
                <a:srgbClr val="003399"/>
              </a:solidFill>
            </a:endParaRPr>
          </a:p>
          <a:p>
            <a:pPr marL="971550" lvl="1" indent="-514350">
              <a:buAutoNum type="arabicPeriod"/>
            </a:pPr>
            <a:r>
              <a:rPr lang="zh-CN" altLang="en-US" sz="2600" b="1" kern="0" dirty="0" smtClean="0">
                <a:solidFill>
                  <a:srgbClr val="003399"/>
                </a:solidFill>
              </a:rPr>
              <a:t>教学工作通知与提醒</a:t>
            </a:r>
            <a:endParaRPr lang="en-US" altLang="zh-CN" sz="2600" b="1" kern="0" dirty="0" smtClean="0">
              <a:solidFill>
                <a:srgbClr val="003399"/>
              </a:solidFill>
            </a:endParaRPr>
          </a:p>
          <a:p>
            <a:pPr marL="971550" lvl="1" indent="-514350">
              <a:buAutoNum type="arabicPeriod"/>
            </a:pPr>
            <a:r>
              <a:rPr lang="zh-CN" altLang="en-US" sz="2600" b="1" kern="0" dirty="0" smtClean="0">
                <a:solidFill>
                  <a:srgbClr val="003399"/>
                </a:solidFill>
              </a:rPr>
              <a:t>专家现场考察、座谈资料准备与协调</a:t>
            </a:r>
            <a:endParaRPr lang="en-US" altLang="zh-CN" sz="2600" b="1" kern="0" dirty="0" smtClean="0">
              <a:solidFill>
                <a:srgbClr val="003399"/>
              </a:solidFill>
            </a:endParaRPr>
          </a:p>
          <a:p>
            <a:pPr marL="971550" lvl="1" indent="-514350">
              <a:buAutoNum type="arabicPeriod"/>
            </a:pPr>
            <a:endParaRPr lang="en-US" altLang="zh-CN" sz="2600" b="1" kern="0" dirty="0" smtClean="0">
              <a:solidFill>
                <a:srgbClr val="003399"/>
              </a:solidFill>
            </a:endParaRPr>
          </a:p>
          <a:p>
            <a:pPr marL="514350" indent="-514350">
              <a:buAutoNum type="arabicPeriod"/>
            </a:pPr>
            <a:endParaRPr lang="en-US" altLang="zh-CN" sz="2800" b="1" kern="0" dirty="0" smtClean="0">
              <a:solidFill>
                <a:schemeClr val="bg1"/>
              </a:solidFill>
            </a:endParaRPr>
          </a:p>
          <a:p>
            <a:pPr marL="514350" indent="-514350">
              <a:buAutoNum type="arabicPeriod"/>
            </a:pPr>
            <a:endParaRPr lang="en-US" altLang="zh-CN" sz="2800" b="1" kern="0" dirty="0">
              <a:solidFill>
                <a:schemeClr val="bg1"/>
              </a:solidFill>
            </a:endParaRPr>
          </a:p>
          <a:p>
            <a:endParaRPr lang="en-US" altLang="zh-CN" sz="2800" b="1" kern="0" dirty="0" smtClean="0">
              <a:solidFill>
                <a:schemeClr val="bg1"/>
              </a:solidFill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 bwMode="auto">
          <a:xfrm>
            <a:off x="1201837" y="4725144"/>
            <a:ext cx="10366375" cy="15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800">
                <a:solidFill>
                  <a:schemeClr val="bg2"/>
                </a:solidFill>
                <a:latin typeface="+mn-lt"/>
                <a:ea typeface="仿宋_GB2312" pitchFamily="49" charset="-122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  <a:ea typeface="宋体" pitchFamily="2" charset="-122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5pPr>
            <a:lvl6pPr marL="22860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6pPr>
            <a:lvl7pPr marL="27432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7pPr>
            <a:lvl8pPr marL="32004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8pPr>
            <a:lvl9pPr marL="36576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9pPr>
          </a:lstStyle>
          <a:p>
            <a:r>
              <a:rPr lang="zh-CN" altLang="en-US" sz="2800" b="1" kern="0" dirty="0" smtClean="0">
                <a:solidFill>
                  <a:schemeClr val="bg1"/>
                </a:solidFill>
              </a:rPr>
              <a:t>负责人：孙艳梅、周来</a:t>
            </a:r>
            <a:endParaRPr lang="en-US" altLang="zh-CN" sz="2800" b="1" kern="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61648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2"/>
          <p:cNvSpPr txBox="1">
            <a:spLocks/>
          </p:cNvSpPr>
          <p:nvPr/>
        </p:nvSpPr>
        <p:spPr bwMode="auto">
          <a:xfrm>
            <a:off x="969830" y="1328787"/>
            <a:ext cx="10366375" cy="4844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800">
                <a:solidFill>
                  <a:schemeClr val="bg2"/>
                </a:solidFill>
                <a:latin typeface="+mn-lt"/>
                <a:ea typeface="仿宋_GB2312" pitchFamily="49" charset="-122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  <a:ea typeface="宋体" pitchFamily="2" charset="-122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5pPr>
            <a:lvl6pPr marL="22860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6pPr>
            <a:lvl7pPr marL="27432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7pPr>
            <a:lvl8pPr marL="32004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8pPr>
            <a:lvl9pPr marL="36576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9pPr>
          </a:lstStyle>
          <a:p>
            <a:pPr marL="971550" lvl="1" indent="-514350">
              <a:buAutoNum type="arabicPeriod"/>
            </a:pPr>
            <a:endParaRPr lang="en-US" altLang="zh-CN" sz="2600" b="1" kern="0" dirty="0">
              <a:solidFill>
                <a:srgbClr val="003399"/>
              </a:solidFill>
            </a:endParaRPr>
          </a:p>
          <a:p>
            <a:pPr marL="971550" lvl="1" indent="-514350">
              <a:buAutoNum type="arabicPeriod"/>
            </a:pPr>
            <a:r>
              <a:rPr lang="zh-CN" altLang="en-US" sz="2600" b="1" kern="0" dirty="0" smtClean="0">
                <a:solidFill>
                  <a:srgbClr val="003399"/>
                </a:solidFill>
              </a:rPr>
              <a:t>研读学校、学院审核评估自评报告及</a:t>
            </a:r>
            <a:r>
              <a:rPr lang="zh-CN" altLang="zh-CN" sz="2600" b="1" kern="0" dirty="0" smtClean="0">
                <a:solidFill>
                  <a:srgbClr val="003399"/>
                </a:solidFill>
              </a:rPr>
              <a:t>《本科教学审核评估知识问答》</a:t>
            </a:r>
            <a:r>
              <a:rPr lang="zh-CN" altLang="en-US" sz="2600" b="1" kern="0" dirty="0" smtClean="0">
                <a:solidFill>
                  <a:srgbClr val="003399"/>
                </a:solidFill>
              </a:rPr>
              <a:t>，熟悉学校、学院</a:t>
            </a:r>
            <a:r>
              <a:rPr lang="zh-CN" altLang="zh-CN" sz="2600" b="1" kern="0" dirty="0">
                <a:solidFill>
                  <a:srgbClr val="003399"/>
                </a:solidFill>
              </a:rPr>
              <a:t>本科教学基本情况、主要政策和相关</a:t>
            </a:r>
            <a:r>
              <a:rPr lang="zh-CN" altLang="zh-CN" sz="2600" b="1" kern="0" dirty="0" smtClean="0">
                <a:solidFill>
                  <a:srgbClr val="003399"/>
                </a:solidFill>
              </a:rPr>
              <a:t>措施</a:t>
            </a:r>
            <a:r>
              <a:rPr lang="zh-CN" altLang="en-US" sz="2600" b="1" kern="0" dirty="0" smtClean="0">
                <a:solidFill>
                  <a:srgbClr val="003399"/>
                </a:solidFill>
              </a:rPr>
              <a:t>与存在问题</a:t>
            </a:r>
            <a:endParaRPr lang="zh-CN" altLang="zh-CN" sz="2600" b="1" kern="0" dirty="0">
              <a:solidFill>
                <a:srgbClr val="003399"/>
              </a:solidFill>
            </a:endParaRPr>
          </a:p>
          <a:p>
            <a:pPr marL="971550" lvl="1" indent="-514350">
              <a:buAutoNum type="arabicPeriod"/>
            </a:pPr>
            <a:r>
              <a:rPr lang="zh-CN" altLang="en-US" sz="2600" b="1" kern="0" dirty="0" smtClean="0">
                <a:solidFill>
                  <a:srgbClr val="003399"/>
                </a:solidFill>
              </a:rPr>
              <a:t>评估期间（</a:t>
            </a:r>
            <a:r>
              <a:rPr lang="zh-CN" altLang="en-US" sz="2600" b="1" kern="0" dirty="0" smtClean="0">
                <a:solidFill>
                  <a:srgbClr val="FF0000"/>
                </a:solidFill>
              </a:rPr>
              <a:t>第八周周一</a:t>
            </a:r>
            <a:r>
              <a:rPr lang="en-US" altLang="zh-CN" sz="2600" b="1" kern="0" dirty="0" smtClean="0">
                <a:solidFill>
                  <a:srgbClr val="FF0000"/>
                </a:solidFill>
              </a:rPr>
              <a:t>~</a:t>
            </a:r>
            <a:r>
              <a:rPr lang="zh-CN" altLang="en-US" sz="2600" b="1" kern="0" dirty="0" smtClean="0">
                <a:solidFill>
                  <a:srgbClr val="FF0000"/>
                </a:solidFill>
              </a:rPr>
              <a:t>周四</a:t>
            </a:r>
            <a:r>
              <a:rPr lang="zh-CN" altLang="en-US" sz="2600" b="1" kern="0" dirty="0" smtClean="0">
                <a:solidFill>
                  <a:srgbClr val="003399"/>
                </a:solidFill>
              </a:rPr>
              <a:t>）所有教师务必认真备课，</a:t>
            </a:r>
            <a:r>
              <a:rPr lang="zh-CN" altLang="zh-CN" sz="2600" b="1" kern="0" dirty="0">
                <a:solidFill>
                  <a:srgbClr val="003399"/>
                </a:solidFill>
              </a:rPr>
              <a:t>上课准备好大纲、日历、教案或</a:t>
            </a:r>
            <a:r>
              <a:rPr lang="en-US" altLang="zh-CN" sz="2600" b="1" kern="0" dirty="0">
                <a:solidFill>
                  <a:srgbClr val="003399"/>
                </a:solidFill>
              </a:rPr>
              <a:t>PPT</a:t>
            </a:r>
            <a:r>
              <a:rPr lang="zh-CN" altLang="zh-CN" sz="2600" b="1" kern="0" dirty="0" smtClean="0">
                <a:solidFill>
                  <a:srgbClr val="003399"/>
                </a:solidFill>
              </a:rPr>
              <a:t>，</a:t>
            </a:r>
            <a:r>
              <a:rPr lang="zh-CN" altLang="en-US" sz="2600" b="1" kern="0" dirty="0" smtClean="0">
                <a:solidFill>
                  <a:srgbClr val="003399"/>
                </a:solidFill>
              </a:rPr>
              <a:t>注意讲课内容，课堂节奏、互动性等，各</a:t>
            </a:r>
            <a:r>
              <a:rPr lang="zh-CN" altLang="en-US" sz="2600" b="1" kern="0" dirty="0">
                <a:solidFill>
                  <a:srgbClr val="003399"/>
                </a:solidFill>
              </a:rPr>
              <a:t>专业系主任、专业负责人或党支部书记对课堂授课</a:t>
            </a:r>
            <a:r>
              <a:rPr lang="en-US" altLang="zh-CN" sz="2600" b="1" kern="0" dirty="0">
                <a:solidFill>
                  <a:srgbClr val="003399"/>
                </a:solidFill>
              </a:rPr>
              <a:t>PPT</a:t>
            </a:r>
            <a:r>
              <a:rPr lang="zh-CN" altLang="en-US" sz="2600" b="1" kern="0" dirty="0">
                <a:solidFill>
                  <a:srgbClr val="003399"/>
                </a:solidFill>
              </a:rPr>
              <a:t>进行</a:t>
            </a:r>
            <a:r>
              <a:rPr lang="zh-CN" altLang="en-US" sz="2600" b="1" kern="0" dirty="0" smtClean="0">
                <a:solidFill>
                  <a:srgbClr val="003399"/>
                </a:solidFill>
              </a:rPr>
              <a:t>把关，有条件的可以进行演练；</a:t>
            </a:r>
            <a:r>
              <a:rPr lang="zh-CN" altLang="zh-CN" sz="2600" b="1" kern="0" dirty="0" smtClean="0">
                <a:solidFill>
                  <a:srgbClr val="003399"/>
                </a:solidFill>
              </a:rPr>
              <a:t>要求</a:t>
            </a:r>
            <a:r>
              <a:rPr lang="zh-CN" altLang="zh-CN" sz="2600" b="1" kern="0" dirty="0">
                <a:solidFill>
                  <a:srgbClr val="003399"/>
                </a:solidFill>
              </a:rPr>
              <a:t>每位教师熟悉课程大纲，尤其是</a:t>
            </a:r>
            <a:r>
              <a:rPr lang="zh-CN" altLang="zh-CN" sz="2600" b="1" kern="0" dirty="0">
                <a:solidFill>
                  <a:srgbClr val="FF0000"/>
                </a:solidFill>
              </a:rPr>
              <a:t>熟悉本课程对人才培养的支撑</a:t>
            </a:r>
            <a:r>
              <a:rPr lang="zh-CN" altLang="zh-CN" sz="2600" b="1" kern="0" dirty="0" smtClean="0">
                <a:solidFill>
                  <a:srgbClr val="FF0000"/>
                </a:solidFill>
              </a:rPr>
              <a:t>作用</a:t>
            </a:r>
            <a:endParaRPr lang="en-US" altLang="zh-CN" sz="2600" b="1" kern="0" dirty="0" smtClean="0">
              <a:solidFill>
                <a:srgbClr val="FF0000"/>
              </a:solidFill>
            </a:endParaRPr>
          </a:p>
          <a:p>
            <a:pPr marL="971550" lvl="1" indent="-514350">
              <a:buAutoNum type="arabicPeriod"/>
            </a:pPr>
            <a:r>
              <a:rPr lang="zh-CN" altLang="en-US" sz="2600" b="1" kern="0" dirty="0" smtClean="0">
                <a:solidFill>
                  <a:srgbClr val="003399"/>
                </a:solidFill>
              </a:rPr>
              <a:t>按照要求整理好教学档案</a:t>
            </a:r>
            <a:endParaRPr lang="en-US" altLang="zh-CN" sz="2600" b="1" kern="0" dirty="0" smtClean="0">
              <a:solidFill>
                <a:srgbClr val="003399"/>
              </a:solidFill>
            </a:endParaRPr>
          </a:p>
          <a:p>
            <a:pPr marL="971550" lvl="1" indent="-514350">
              <a:buAutoNum type="arabicPeriod"/>
            </a:pPr>
            <a:r>
              <a:rPr lang="zh-CN" altLang="en-US" sz="2600" b="1" kern="0" dirty="0" smtClean="0">
                <a:solidFill>
                  <a:srgbClr val="003399"/>
                </a:solidFill>
              </a:rPr>
              <a:t>配合参加实习基地考察，与实习基地充分沟通好实践教学内容与人才培养的作用</a:t>
            </a:r>
            <a:endParaRPr lang="en-US" altLang="zh-CN" sz="2800" b="1" kern="0" dirty="0" smtClean="0">
              <a:solidFill>
                <a:schemeClr val="bg1"/>
              </a:solidFill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 bwMode="auto">
          <a:xfrm>
            <a:off x="1824226" y="5220612"/>
            <a:ext cx="10366375" cy="15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800">
                <a:solidFill>
                  <a:schemeClr val="bg2"/>
                </a:solidFill>
                <a:latin typeface="+mn-lt"/>
                <a:ea typeface="仿宋_GB2312" pitchFamily="49" charset="-122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  <a:ea typeface="宋体" pitchFamily="2" charset="-122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5pPr>
            <a:lvl6pPr marL="22860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6pPr>
            <a:lvl7pPr marL="27432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7pPr>
            <a:lvl8pPr marL="32004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8pPr>
            <a:lvl9pPr marL="36576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9pPr>
          </a:lstStyle>
          <a:p>
            <a:r>
              <a:rPr lang="zh-CN" altLang="en-US" sz="2800" b="1" kern="0" dirty="0" smtClean="0">
                <a:solidFill>
                  <a:schemeClr val="bg1"/>
                </a:solidFill>
              </a:rPr>
              <a:t>负责人：各专业系主任、专业负责人、党支部书记</a:t>
            </a:r>
            <a:endParaRPr lang="en-US" altLang="zh-CN" sz="2800" b="1" kern="0" dirty="0" smtClean="0">
              <a:solidFill>
                <a:schemeClr val="bg1"/>
              </a:solidFill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 bwMode="auto">
          <a:xfrm>
            <a:off x="1254387" y="-171400"/>
            <a:ext cx="10366375" cy="15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800">
                <a:solidFill>
                  <a:schemeClr val="bg2"/>
                </a:solidFill>
                <a:latin typeface="+mn-lt"/>
                <a:ea typeface="仿宋_GB2312" pitchFamily="49" charset="-122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  <a:ea typeface="宋体" pitchFamily="2" charset="-122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5pPr>
            <a:lvl6pPr marL="22860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6pPr>
            <a:lvl7pPr marL="27432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7pPr>
            <a:lvl8pPr marL="32004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8pPr>
            <a:lvl9pPr marL="36576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9pPr>
          </a:lstStyle>
          <a:p>
            <a:r>
              <a:rPr lang="zh-CN" altLang="en-US" sz="2800" b="1" kern="0" dirty="0" smtClean="0">
                <a:solidFill>
                  <a:schemeClr val="bg1"/>
                </a:solidFill>
              </a:rPr>
              <a:t>各专业</a:t>
            </a:r>
            <a:endParaRPr lang="en-US" altLang="zh-CN" sz="2800" b="1" kern="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0312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2"/>
          <p:cNvSpPr txBox="1">
            <a:spLocks/>
          </p:cNvSpPr>
          <p:nvPr/>
        </p:nvSpPr>
        <p:spPr bwMode="auto">
          <a:xfrm>
            <a:off x="1033270" y="1545789"/>
            <a:ext cx="10366375" cy="419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800">
                <a:solidFill>
                  <a:schemeClr val="bg2"/>
                </a:solidFill>
                <a:latin typeface="+mn-lt"/>
                <a:ea typeface="仿宋_GB2312" pitchFamily="49" charset="-122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  <a:ea typeface="宋体" pitchFamily="2" charset="-122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5pPr>
            <a:lvl6pPr marL="22860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6pPr>
            <a:lvl7pPr marL="27432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7pPr>
            <a:lvl8pPr marL="32004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8pPr>
            <a:lvl9pPr marL="36576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9pPr>
          </a:lstStyle>
          <a:p>
            <a:pPr marL="971550" lvl="1" indent="-514350">
              <a:buAutoNum type="arabicPeriod"/>
            </a:pPr>
            <a:endParaRPr lang="en-US" altLang="zh-CN" sz="2600" b="1" kern="0" dirty="0">
              <a:solidFill>
                <a:srgbClr val="003399"/>
              </a:solidFill>
            </a:endParaRPr>
          </a:p>
          <a:p>
            <a:pPr marL="971550" lvl="1" indent="-514350">
              <a:buAutoNum type="arabicPeriod"/>
            </a:pPr>
            <a:r>
              <a:rPr lang="zh-CN" altLang="zh-CN" sz="2600" b="1" kern="0" dirty="0">
                <a:solidFill>
                  <a:srgbClr val="003399"/>
                </a:solidFill>
              </a:rPr>
              <a:t>辅导员、班主任要做好评估期间学生上课的纪律督查，对学生严格要求，杜绝上课迟到、缺勤、课堂吃东西、玩手机和睡觉现象，要求学生</a:t>
            </a:r>
            <a:r>
              <a:rPr lang="zh-CN" altLang="zh-CN" sz="2600" b="1" kern="0" dirty="0">
                <a:solidFill>
                  <a:srgbClr val="FF0000"/>
                </a:solidFill>
              </a:rPr>
              <a:t>准备课堂笔记</a:t>
            </a:r>
            <a:r>
              <a:rPr lang="zh-CN" altLang="zh-CN" sz="2600" b="1" kern="0" dirty="0">
                <a:solidFill>
                  <a:srgbClr val="003399"/>
                </a:solidFill>
              </a:rPr>
              <a:t>，认真进行课堂记录，积极参与课堂研讨</a:t>
            </a:r>
            <a:r>
              <a:rPr lang="zh-CN" altLang="zh-CN" sz="2600" b="1" kern="0" dirty="0" smtClean="0">
                <a:solidFill>
                  <a:srgbClr val="003399"/>
                </a:solidFill>
              </a:rPr>
              <a:t>等</a:t>
            </a:r>
            <a:endParaRPr lang="zh-CN" altLang="zh-CN" sz="2600" b="1" kern="0" dirty="0">
              <a:solidFill>
                <a:srgbClr val="003399"/>
              </a:solidFill>
            </a:endParaRPr>
          </a:p>
          <a:p>
            <a:pPr marL="971550" lvl="1" indent="-514350">
              <a:buAutoNum type="arabicPeriod"/>
            </a:pPr>
            <a:r>
              <a:rPr lang="zh-CN" altLang="en-US" sz="2600" b="1" kern="0" dirty="0" smtClean="0">
                <a:solidFill>
                  <a:srgbClr val="003399"/>
                </a:solidFill>
              </a:rPr>
              <a:t>组织学习学校分发的</a:t>
            </a:r>
            <a:r>
              <a:rPr lang="zh-CN" altLang="zh-CN" sz="2600" b="1" kern="0" dirty="0" smtClean="0">
                <a:solidFill>
                  <a:srgbClr val="003399"/>
                </a:solidFill>
              </a:rPr>
              <a:t>《本科教学审核评估知识问答》</a:t>
            </a:r>
            <a:r>
              <a:rPr lang="zh-CN" altLang="en-US" sz="2600" b="1" kern="0" dirty="0" smtClean="0">
                <a:solidFill>
                  <a:srgbClr val="003399"/>
                </a:solidFill>
              </a:rPr>
              <a:t>，对座谈学生代表进行培养方案和自评报告的个别辅导</a:t>
            </a:r>
            <a:endParaRPr lang="en-US" altLang="zh-CN" sz="2600" b="1" kern="0" dirty="0" smtClean="0">
              <a:solidFill>
                <a:srgbClr val="003399"/>
              </a:solidFill>
            </a:endParaRPr>
          </a:p>
          <a:p>
            <a:pPr marL="971550" lvl="1" indent="-514350">
              <a:buAutoNum type="arabicPeriod"/>
            </a:pPr>
            <a:r>
              <a:rPr lang="zh-CN" altLang="en-US" sz="2600" b="1" kern="0" dirty="0" smtClean="0">
                <a:solidFill>
                  <a:srgbClr val="003399"/>
                </a:solidFill>
              </a:rPr>
              <a:t>协助参加就业基地考察</a:t>
            </a:r>
            <a:endParaRPr lang="en-US" altLang="zh-CN" sz="2800" b="1" kern="0" dirty="0" smtClean="0">
              <a:solidFill>
                <a:schemeClr val="bg1"/>
              </a:solidFill>
            </a:endParaRPr>
          </a:p>
          <a:p>
            <a:pPr marL="514350" indent="-514350">
              <a:buAutoNum type="arabicPeriod"/>
            </a:pPr>
            <a:endParaRPr lang="en-US" altLang="zh-CN" sz="2800" b="1" kern="0" dirty="0">
              <a:solidFill>
                <a:schemeClr val="bg1"/>
              </a:solidFill>
            </a:endParaRPr>
          </a:p>
          <a:p>
            <a:endParaRPr lang="en-US" altLang="zh-CN" sz="2800" b="1" kern="0" dirty="0" smtClean="0">
              <a:solidFill>
                <a:schemeClr val="bg1"/>
              </a:solidFill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 bwMode="auto">
          <a:xfrm>
            <a:off x="1544244" y="4149080"/>
            <a:ext cx="10366375" cy="15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800">
                <a:solidFill>
                  <a:schemeClr val="bg2"/>
                </a:solidFill>
                <a:latin typeface="+mn-lt"/>
                <a:ea typeface="仿宋_GB2312" pitchFamily="49" charset="-122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  <a:ea typeface="宋体" pitchFamily="2" charset="-122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5pPr>
            <a:lvl6pPr marL="22860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6pPr>
            <a:lvl7pPr marL="27432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7pPr>
            <a:lvl8pPr marL="32004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8pPr>
            <a:lvl9pPr marL="36576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9pPr>
          </a:lstStyle>
          <a:p>
            <a:r>
              <a:rPr lang="zh-CN" altLang="en-US" sz="2800" b="1" kern="0" dirty="0" smtClean="0">
                <a:solidFill>
                  <a:schemeClr val="bg1"/>
                </a:solidFill>
              </a:rPr>
              <a:t>负责人：韩福顺、王守刚</a:t>
            </a:r>
            <a:endParaRPr lang="en-US" altLang="zh-CN" sz="2800" b="1" kern="0" dirty="0" smtClean="0">
              <a:solidFill>
                <a:schemeClr val="bg1"/>
              </a:solidFill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 bwMode="auto">
          <a:xfrm>
            <a:off x="1221168" y="0"/>
            <a:ext cx="10366375" cy="15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800">
                <a:solidFill>
                  <a:schemeClr val="bg2"/>
                </a:solidFill>
                <a:latin typeface="+mn-lt"/>
                <a:ea typeface="仿宋_GB2312" pitchFamily="49" charset="-122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  <a:ea typeface="宋体" pitchFamily="2" charset="-122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5pPr>
            <a:lvl6pPr marL="22860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6pPr>
            <a:lvl7pPr marL="27432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7pPr>
            <a:lvl8pPr marL="32004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8pPr>
            <a:lvl9pPr marL="36576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ea typeface="宋体" pitchFamily="2" charset="-122"/>
              </a:defRPr>
            </a:lvl9pPr>
          </a:lstStyle>
          <a:p>
            <a:r>
              <a:rPr lang="zh-CN" altLang="en-US" sz="2800" b="1" kern="0" dirty="0" smtClean="0">
                <a:solidFill>
                  <a:schemeClr val="bg1"/>
                </a:solidFill>
              </a:rPr>
              <a:t>学工办与团委：</a:t>
            </a:r>
            <a:endParaRPr lang="en-US" altLang="zh-CN" sz="2800" b="1" kern="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49397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幻灯片 1"/>
</p:tagLst>
</file>

<file path=ppt/theme/theme1.xml><?xml version="1.0" encoding="utf-8"?>
<a:theme xmlns:a="http://schemas.openxmlformats.org/drawingml/2006/main" name="2_默认设计模板">
  <a:themeElements>
    <a:clrScheme name="自定义 1">
      <a:dk1>
        <a:srgbClr val="C4261D"/>
      </a:dk1>
      <a:lt1>
        <a:srgbClr val="FF9900"/>
      </a:lt1>
      <a:dk2>
        <a:srgbClr val="4D4D4D"/>
      </a:dk2>
      <a:lt2>
        <a:srgbClr val="C2C1C1"/>
      </a:lt2>
      <a:accent1>
        <a:srgbClr val="080808"/>
      </a:accent1>
      <a:accent2>
        <a:srgbClr val="333333"/>
      </a:accent2>
      <a:accent3>
        <a:srgbClr val="C4261D"/>
      </a:accent3>
      <a:accent4>
        <a:srgbClr val="FF9900"/>
      </a:accent4>
      <a:accent5>
        <a:srgbClr val="4D4D4D"/>
      </a:accent5>
      <a:accent6>
        <a:srgbClr val="999999"/>
      </a:accent6>
      <a:hlink>
        <a:srgbClr val="080808"/>
      </a:hlink>
      <a:folHlink>
        <a:srgbClr val="DEDEDD"/>
      </a:folHlink>
    </a:clrScheme>
    <a:fontScheme name="默认设计模板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3">
        <a:dk1>
          <a:srgbClr val="000000"/>
        </a:dk1>
        <a:lt1>
          <a:srgbClr val="FFFFD9"/>
        </a:lt1>
        <a:dk2>
          <a:srgbClr val="2B2E30"/>
        </a:dk2>
        <a:lt2>
          <a:srgbClr val="777777"/>
        </a:lt2>
        <a:accent1>
          <a:srgbClr val="7FBA00"/>
        </a:accent1>
        <a:accent2>
          <a:srgbClr val="FCDB00"/>
        </a:accent2>
        <a:accent3>
          <a:srgbClr val="FFFFE9"/>
        </a:accent3>
        <a:accent4>
          <a:srgbClr val="000000"/>
        </a:accent4>
        <a:accent5>
          <a:srgbClr val="C0D9AA"/>
        </a:accent5>
        <a:accent6>
          <a:srgbClr val="E4C600"/>
        </a:accent6>
        <a:hlink>
          <a:srgbClr val="21A3D0"/>
        </a:hlink>
        <a:folHlink>
          <a:srgbClr val="DA251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13959</TotalTime>
  <Pages>0</Pages>
  <Words>1087</Words>
  <Characters>0</Characters>
  <Application>Microsoft Office PowerPoint</Application>
  <DocSecurity>0</DocSecurity>
  <PresentationFormat>自定义</PresentationFormat>
  <Lines>0</Lines>
  <Paragraphs>190</Paragraphs>
  <Slides>16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6" baseType="lpstr">
      <vt:lpstr>Arial Unicode MS</vt:lpstr>
      <vt:lpstr>方正兰亭特黑_GBK</vt:lpstr>
      <vt:lpstr>仿宋_GB2312</vt:lpstr>
      <vt:lpstr>黑体</vt:lpstr>
      <vt:lpstr>宋体</vt:lpstr>
      <vt:lpstr>微软雅黑</vt:lpstr>
      <vt:lpstr>Arial</vt:lpstr>
      <vt:lpstr>Calibri</vt:lpstr>
      <vt:lpstr>Times New Roman</vt:lpstr>
      <vt:lpstr>2_默认设计模板</vt:lpstr>
      <vt:lpstr>PowerPoint 演示文稿</vt:lpstr>
      <vt:lpstr>PowerPoint 演示文稿</vt:lpstr>
      <vt:lpstr>专家进校工作安排 </vt:lpstr>
      <vt:lpstr>主要工作内容：预备会、见面会、访谈座谈会、现场考察（听课、教学档案、实验室、实习就业基地）、反馈会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学院进校审查准备工作截止时间为10月26日  </vt:lpstr>
      <vt:lpstr>大学本位是教书育人，初心是培养人才，本科教育是重中之重。 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Zhou Lai</cp:lastModifiedBy>
  <cp:revision>1160</cp:revision>
  <dcterms:created xsi:type="dcterms:W3CDTF">2013-01-25T01:44:32Z</dcterms:created>
  <dcterms:modified xsi:type="dcterms:W3CDTF">2017-10-18T00:42:54Z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2052-9.1.0.4429</vt:lpwstr>
  </property>
</Properties>
</file>